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76" r:id="rId3"/>
    <p:sldId id="257" r:id="rId4"/>
    <p:sldId id="277" r:id="rId5"/>
    <p:sldId id="258" r:id="rId6"/>
    <p:sldId id="270" r:id="rId7"/>
    <p:sldId id="259" r:id="rId8"/>
    <p:sldId id="272" r:id="rId9"/>
    <p:sldId id="273" r:id="rId10"/>
    <p:sldId id="274" r:id="rId11"/>
    <p:sldId id="275" r:id="rId12"/>
    <p:sldId id="260" r:id="rId13"/>
    <p:sldId id="262" r:id="rId14"/>
    <p:sldId id="263" r:id="rId15"/>
    <p:sldId id="264" r:id="rId16"/>
    <p:sldId id="261" r:id="rId17"/>
    <p:sldId id="265" r:id="rId18"/>
    <p:sldId id="266" r:id="rId19"/>
    <p:sldId id="267" r:id="rId20"/>
    <p:sldId id="278" r:id="rId21"/>
    <p:sldId id="268" r:id="rId22"/>
    <p:sldId id="269" r:id="rId23"/>
    <p:sldId id="279"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47" autoAdjust="0"/>
  </p:normalViewPr>
  <p:slideViewPr>
    <p:cSldViewPr>
      <p:cViewPr varScale="1">
        <p:scale>
          <a:sx n="67" d="100"/>
          <a:sy n="67" d="100"/>
        </p:scale>
        <p:origin x="-1464"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F144A8-D41E-4470-9306-945C6A7877D3}" type="datetimeFigureOut">
              <a:rPr lang="en-AU" smtClean="0"/>
              <a:pPr/>
              <a:t>28/07/2015</a:t>
            </a:fld>
            <a:endParaRPr lang="en-AU"/>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AU"/>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2E9DE2-5822-4844-AED9-AA5AA88485BE}" type="slidenum">
              <a:rPr lang="en-AU" smtClean="0"/>
              <a:pPr/>
              <a:t>‹#›</a:t>
            </a:fld>
            <a:endParaRPr lang="en-A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FD73C035-ED39-4EF1-997C-584D22684ABE}" type="slidenum">
              <a:rPr lang="en-AU" smtClean="0"/>
              <a:pPr/>
              <a:t>9</a:t>
            </a:fld>
            <a:endParaRPr lang="en-AU"/>
          </a:p>
        </p:txBody>
      </p:sp>
    </p:spTree>
    <p:extLst>
      <p:ext uri="{BB962C8B-B14F-4D97-AF65-F5344CB8AC3E}">
        <p14:creationId xmlns:p14="http://schemas.microsoft.com/office/powerpoint/2010/main" xmlns="" val="388533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mj-lt"/>
              <a:buNone/>
            </a:pPr>
            <a:endParaRPr lang="en-US" altLang="zh-CN" sz="1100" baseline="0" dirty="0" smtClean="0">
              <a:latin typeface="Calibri" pitchFamily="34" charset="0"/>
            </a:endParaRPr>
          </a:p>
        </p:txBody>
      </p:sp>
      <p:sp>
        <p:nvSpPr>
          <p:cNvPr id="4" name="Slide Number Placeholder 3"/>
          <p:cNvSpPr>
            <a:spLocks noGrp="1"/>
          </p:cNvSpPr>
          <p:nvPr>
            <p:ph type="sldNum" sz="quarter" idx="10"/>
          </p:nvPr>
        </p:nvSpPr>
        <p:spPr/>
        <p:txBody>
          <a:bodyPr/>
          <a:lstStyle/>
          <a:p>
            <a:fld id="{FD73C035-ED39-4EF1-997C-584D22684ABE}" type="slidenum">
              <a:rPr lang="en-AU" smtClean="0"/>
              <a:pPr/>
              <a:t>10</a:t>
            </a:fld>
            <a:endParaRPr lang="en-AU"/>
          </a:p>
        </p:txBody>
      </p:sp>
    </p:spTree>
    <p:extLst>
      <p:ext uri="{BB962C8B-B14F-4D97-AF65-F5344CB8AC3E}">
        <p14:creationId xmlns:p14="http://schemas.microsoft.com/office/powerpoint/2010/main" xmlns="" val="3885333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AU" dirty="0"/>
          </a:p>
        </p:txBody>
      </p:sp>
      <p:sp>
        <p:nvSpPr>
          <p:cNvPr id="4" name="Slide Number Placeholder 3"/>
          <p:cNvSpPr>
            <a:spLocks noGrp="1"/>
          </p:cNvSpPr>
          <p:nvPr>
            <p:ph type="sldNum" sz="quarter" idx="10"/>
          </p:nvPr>
        </p:nvSpPr>
        <p:spPr/>
        <p:txBody>
          <a:bodyPr/>
          <a:lstStyle/>
          <a:p>
            <a:fld id="{FD73C035-ED39-4EF1-997C-584D22684ABE}" type="slidenum">
              <a:rPr lang="en-AU" smtClean="0"/>
              <a:pPr/>
              <a:t>11</a:t>
            </a:fld>
            <a:endParaRPr lang="en-AU"/>
          </a:p>
        </p:txBody>
      </p:sp>
    </p:spTree>
    <p:extLst>
      <p:ext uri="{BB962C8B-B14F-4D97-AF65-F5344CB8AC3E}">
        <p14:creationId xmlns:p14="http://schemas.microsoft.com/office/powerpoint/2010/main" xmlns="" val="388533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43768" y="274639"/>
            <a:ext cx="1543032"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9"/>
            <a:ext cx="661513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2924181"/>
            <a:ext cx="7772400" cy="1362075"/>
          </a:xfrm>
        </p:spPr>
        <p:txBody>
          <a:bodyPr anchor="t"/>
          <a:lstStyle>
            <a:lvl1pPr algn="l">
              <a:defRPr sz="44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457205" y="285728"/>
            <a:ext cx="8230993" cy="696626"/>
          </a:xfrm>
        </p:spPr>
        <p:txBody>
          <a:bodyPr anchor="ctr"/>
          <a:lstStyle>
            <a:lvl1pPr algn="ctr">
              <a:defRPr sz="3600" b="0"/>
            </a:lvl1pPr>
          </a:lstStyle>
          <a:p>
            <a:r>
              <a:rPr kumimoji="0" lang="zh-CN" altLang="en-US" smtClean="0"/>
              <a:t>单击此处编辑母版标题样式</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001024" y="642918"/>
            <a:ext cx="785818" cy="4572032"/>
          </a:xfrm>
        </p:spPr>
        <p:txBody>
          <a:bodyPr vert="eaVert"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3" cstate="print">
            <a:duotone>
              <a:schemeClr val="accent1"/>
              <a:srgbClr val="FFFFFF"/>
            </a:duotone>
            <a:lum bright="12000" contrast="40000"/>
          </a:blip>
          <a:stretch>
            <a:fillRect/>
          </a:stretch>
        </p:blipFill>
        <p:spPr>
          <a:xfrm>
            <a:off x="6667809" y="4915143"/>
            <a:ext cx="2476191" cy="1942857"/>
          </a:xfrm>
          <a:prstGeom prst="rect">
            <a:avLst/>
          </a:prstGeom>
          <a:noFill/>
          <a:ln>
            <a:noFill/>
          </a:ln>
        </p:spPr>
      </p:pic>
      <p:sp>
        <p:nvSpPr>
          <p:cNvPr id="10" name="矩形 9"/>
          <p:cNvSpPr/>
          <p:nvPr/>
        </p:nvSpPr>
        <p:spPr>
          <a:xfrm>
            <a:off x="0" y="0"/>
            <a:ext cx="9144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sp>
        <p:nvSpPr>
          <p:cNvPr id="11" name="矩形 10"/>
          <p:cNvSpPr/>
          <p:nvPr/>
        </p:nvSpPr>
        <p:spPr>
          <a:xfrm>
            <a:off x="0" y="40951"/>
            <a:ext cx="457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pic>
        <p:nvPicPr>
          <p:cNvPr id="9" name="图片 8"/>
          <p:cNvPicPr>
            <a:picLocks noChangeAspect="1"/>
          </p:cNvPicPr>
          <p:nvPr/>
        </p:nvPicPr>
        <p:blipFill>
          <a:blip r:embed="rId14" cstate="print">
            <a:duotone>
              <a:schemeClr val="accent1"/>
              <a:srgbClr val="FFFFFF"/>
            </a:duotone>
            <a:lum bright="35000" contrast="40000"/>
          </a:blip>
          <a:stretch>
            <a:fillRect/>
          </a:stretch>
        </p:blipFill>
        <p:spPr>
          <a:xfrm>
            <a:off x="0" y="6420445"/>
            <a:ext cx="9144000" cy="437555"/>
          </a:xfrm>
          <a:prstGeom prst="rect">
            <a:avLst/>
          </a:prstGeom>
          <a:noFill/>
          <a:ln>
            <a:noFill/>
          </a:ln>
          <a:effectLst/>
        </p:spPr>
      </p:pic>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30820CF-B880-4189-942D-D702A7CBA730}" type="datetimeFigureOut">
              <a:rPr lang="zh-CN" altLang="en-US" smtClean="0"/>
              <a:pPr/>
              <a:t>2015/7/28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linkedin.com/vsearch/p?title=Cloud+Infrastructure+Architect&amp;goback=.npv_94863212_*1_*1_NAME*4SEARCH_yj2R_*1_en*4US_*1_*1_*1_3170045671437571116247_1_2_*1_*1_*1_*1_*1_*1_*1_*1_*1_*1_*1_*1_*1_*1_*1_*1_*1_*1_*1_*1_*1_*1_*1_vsrp*4people*4res*4photo_*1_*1&amp;trk=prof-exp-titl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linkedin.com/vsearch/p?title=Technical+Lead&amp;goback=.npv_94863212_*1_*1_NAME*4SEARCH_yj2R_*1_en*4US_*1_*1_*1_3170045671437571116247_1_2_*1_*1_*1_*1_*1_*1_*1_*1_*1_*1_*1_*1_*1_*1_*1_*1_*1_*1_*1_*1_*1_*1_*1_vsrp*4people*4res*4photo_*1_*1&amp;trk=prof-exp-title" TargetMode="External"/><Relationship Id="rId3" Type="http://schemas.openxmlformats.org/officeDocument/2006/relationships/image" Target="../media/image18.png"/><Relationship Id="rId7" Type="http://schemas.openxmlformats.org/officeDocument/2006/relationships/hyperlink" Target="https://www.linkedin.com/vsearch/p?company=Hubound&amp;goback=.npv_94863212_*1_*1_NAME*4SEARCH_yj2R_*1_en*4US_*1_*1_*1_3170045671437571116247_1_2_*1_*1_*1_*1_*1_*1_*1_*1_*1_*1_*1_*1_*1_*1_*1_*1_*1_*1_*1_*1_*1_*1_*1_vsrp*4people*4res*4photo_*1_*1&amp;trk=prof-exp-company-name" TargetMode="External"/><Relationship Id="rId2" Type="http://schemas.openxmlformats.org/officeDocument/2006/relationships/hyperlink" Target="http://ezza.me/" TargetMode="External"/><Relationship Id="rId1" Type="http://schemas.openxmlformats.org/officeDocument/2006/relationships/slideLayout" Target="../slideLayouts/slideLayout2.xml"/><Relationship Id="rId6" Type="http://schemas.openxmlformats.org/officeDocument/2006/relationships/hyperlink" Target="https://www.linkedin.com/vsearch/p?title=Founder+/+Architect+/+Developer&amp;goback=.npv_94863212_*1_*1_NAME*4SEARCH_yj2R_*1_en*4US_*1_*1_*1_3170045671437571116247_1_2_*1_*1_*1_*1_*1_*1_*1_*1_*1_*1_*1_*1_*1_*1_*1_*1_*1_*1_*1_*1_*1_*1_*1_vsrp*4people*4res*4photo_*1_*1&amp;trk=prof-exp-title" TargetMode="External"/><Relationship Id="rId5" Type="http://schemas.openxmlformats.org/officeDocument/2006/relationships/hyperlink" Target="https://www.linkedin.com/company/571114?goback=.npv_94863212_*1_*1_NAME*4SEARCH_yj2R_*1_en*4US_*1_*1_*1_3170045671437571116247_1_2_*1_*1_*1_*1_*1_*1_*1_*1_*1_*1_*1_*1_*1_*1_*1_*1_*1_*1_*1_*1_*1_*1_*1_vsrp*4people*4res*4photo_*1_*1&amp;trk=prof-exp-company-name" TargetMode="External"/><Relationship Id="rId10" Type="http://schemas.openxmlformats.org/officeDocument/2006/relationships/hyperlink" Target="https://www.linkedin.com/vsearch/p?title=Sessional+Lecturer&amp;goback=.npv_94863212_*1_*1_NAME*4SEARCH_yj2R_*1_en*4US_*1_*1_*1_3170045671437571116247_1_2_*1_*1_*1_*1_*1_*1_*1_*1_*1_*1_*1_*1_*1_*1_*1_*1_*1_*1_*1_*1_*1_*1_*1_vsrp*4people*4res*4photo_*1_*1&amp;trk=prof-exp-title" TargetMode="External"/><Relationship Id="rId4" Type="http://schemas.openxmlformats.org/officeDocument/2006/relationships/hyperlink" Target="https://www.linkedin.com/vsearch/p?title=Cloud+Infrastructure+Architect&amp;goback=.npv_94863212_*1_*1_NAME*4SEARCH_yj2R_*1_en*4US_*1_*1_*1_3170045671437571116247_1_2_*1_*1_*1_*1_*1_*1_*1_*1_*1_*1_*1_*1_*1_*1_*1_*1_*1_*1_*1_*1_*1_*1_*1_vsrp*4people*4res*4photo_*1_*1&amp;trk=prof-exp-title" TargetMode="External"/><Relationship Id="rId9" Type="http://schemas.openxmlformats.org/officeDocument/2006/relationships/hyperlink" Target="https://www.linkedin.com/company/364563?goback=.npv_94863212_*1_*1_NAME*4SEARCH_yj2R_*1_en*4US_*1_*1_*1_3170045671437571116247_1_2_*1_*1_*1_*1_*1_*1_*1_*1_*1_*1_*1_*1_*1_*1_*1_*1_*1_*1_*1_*1_*1_*1_*1_vsrp*4people*4res*4photo_*1_*1&amp;trk=prof-exp-company-nam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linkedin.com/vsearch/p?company=PolarSeven&amp;trk=prof-exp-company-name" TargetMode="External"/><Relationship Id="rId3" Type="http://schemas.openxmlformats.org/officeDocument/2006/relationships/hyperlink" Target="https://www.linkedin.com/vsearch/p?title=Cloud+Devops+Engineer&amp;trk=prof-exp-title" TargetMode="External"/><Relationship Id="rId7" Type="http://schemas.openxmlformats.org/officeDocument/2006/relationships/hyperlink" Target="https://www.linkedin.com/vsearch/p?title=Cloud+DevOps+Engineer&amp;trk=prof-exp-title"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hyperlink" Target="https://www.linkedin.com/company/364563?trk=prof-exp-company-name" TargetMode="External"/><Relationship Id="rId5" Type="http://schemas.openxmlformats.org/officeDocument/2006/relationships/hyperlink" Target="https://www.linkedin.com/vsearch/p?title=Senior+Devops+Engineer&amp;trk=prof-exp-title" TargetMode="External"/><Relationship Id="rId10" Type="http://schemas.openxmlformats.org/officeDocument/2006/relationships/hyperlink" Target="https://www.linkedin.com/company/571114?trk=prof-exp-company-name" TargetMode="External"/><Relationship Id="rId4" Type="http://schemas.openxmlformats.org/officeDocument/2006/relationships/hyperlink" Target="https://www.linkedin.com/company/2848?trk=prof-exp-company-name" TargetMode="External"/><Relationship Id="rId9" Type="http://schemas.openxmlformats.org/officeDocument/2006/relationships/hyperlink" Target="https://www.linkedin.com/vsearch/p?title=Senior+System+Administrator+/+Unix+Operation+Team+Leader&amp;trk=prof-exp-titl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1560" y="0"/>
            <a:ext cx="7772400" cy="1470025"/>
          </a:xfrm>
        </p:spPr>
        <p:txBody>
          <a:bodyPr>
            <a:normAutofit/>
          </a:bodyPr>
          <a:lstStyle/>
          <a:p>
            <a:pPr algn="ctr"/>
            <a:r>
              <a:rPr lang="zh-CN" altLang="en-US" sz="4000" b="1" dirty="0" smtClean="0"/>
              <a:t>澳洲华人工信联盟</a:t>
            </a:r>
            <a:r>
              <a:rPr lang="en-US" altLang="zh-CN" sz="4000" b="1" dirty="0" smtClean="0"/>
              <a:t/>
            </a:r>
            <a:br>
              <a:rPr lang="en-US" altLang="zh-CN" sz="4000" b="1" dirty="0" smtClean="0"/>
            </a:br>
            <a:r>
              <a:rPr lang="zh-CN" altLang="en-US" sz="4000" b="1" dirty="0" smtClean="0"/>
              <a:t>第二次聚会</a:t>
            </a:r>
            <a:endParaRPr lang="en-AU" sz="4000" b="1" dirty="0"/>
          </a:p>
        </p:txBody>
      </p:sp>
      <p:sp>
        <p:nvSpPr>
          <p:cNvPr id="24584" name="AutoShape 8" descr="data:image/png;base64,iVBORw0KGgoAAAANSUhEUgAAAS8AAACmCAMAAAC8yPlOAAAAe1BMVEX///81k9Hk8fk0k9Du9/srkM8ijc4pj888ltI0ktHn8fmAtN4Xi83F3vC21e231+3f7PfL3vD1+v2lzOjW6fXR5fRBmtNZo9dtrtuZxOROoNbu9Pqt0OqQwONkqdmEueCOvOEAhcuYwuR0sdyBtd3C2u+hx+arzOhZptelyL71AAAOuklEQVR4nO1daZeiOhBVQxLg4YaCigu22/T//4UvbAFTlQScsZ05J/dTty2QXCq1Jz0aOTg4ODg4ODg4ODg4ODg4ODg4ODg4ODg4ODg4ODg4ODg4ODg4ODg4ODgMQXy/XLfb/LD49ED+CSy3EeOcUsqidP7pwfz1SDYRHzcIok346QH91YjPjI67oL4jTI9JVshWQDkNGsL45tOD+nuRUEoCzjb57pyxhjB2+PSw/lpkdMz8R7UAf0nC0g+P6u/FLSKtMD0awqLJB4f0d6PLTJw2C/L+sfH8U9jWlpLNPj2SfwNH7vgagl3NV5R8eiT/BvKGr/jTI/k3sKl8Vrr99ED+DUwad2L56ZF8CHE4PVxupyylNIoiTv10c8ovh3nioQtuxzrilUgsAPY94Ans1cfMt7dbfj4fL5fH43E4HGbz+XQ6LR8Rllf9YUUQe+G65zfD2fmb1GmaoI4NAxEoUs4Zi0iag0smpPoaKXyyXTQIjCrghWvCVUG9RrwBk5A3EUM9DaZkMkNxWB3z7Xc6jr56pPS8aZ4xxmUEjQAG1fGm1PaElxmwYyfH8xqCIAALO0kjJRuiYLhlPkUMQ/FKKBXyEVn5Wl59xo2jEoBv8j9OCrrYqvp1fUzNU+sBBhXhYnVihvsOFrCEEdMso63lBXiP1MpVeSfVBlbKi0SPzlhyxmz3MQLha1TkvrcR183SLg7P+DZMlkVnSyC8z8d8DIZSZLeosjjp9fnKeVReFimpnIOvnVkP4HwJeEfdSx0oYMtI+3BOHhbrEecMKB2xjP3Ndrs9ZULRd0hT+Eq+ig9JNAU33f2GHtPyJd7st2YhsZ4GrUKmEy+WWpN4K8AWp9kjkSRPprkvv0Gf7OOiXHecNGO9dP42e13CDHyJ4B5/EXyIszyN0LERnloj4CRTXhjh5Kgqg/jSDJIeOx9P/ELwuKx0PEj3oiM2MW5EH75GPm6/+QABy/D3RG0rsVg2VKGa5Vjd4l5rcLprPwtTWhjGa/OQkDwlWEOCTCwJ9dgf61dn5uuXRsCupovQyTyD2J2SyTdYir7monmlIXlrB8Oi5BGw9oMrf05IYyvHbHiuvAdfE42u5r1NZIZrCmt6OCHqjNi3p/tytbwaN0sMOy11Zqvp5yx45muFvEbzkOI0sPM10vF1M8+2HahGs9rkaw7mw0xKs8w680YhTvyCLjKdNMHhXAjbM1/JYL5GC2rnK9b5ArSngKWaAIaZa/Qz9bmEG52YafH9JoW6ZtVDO/FcoPK1QIy2TeRLmTTztdbyBWNbDAedM81+mS6bA5tKM7N5KHziuqQxi7B3pPA1GcMvWStIJ27jC9fW4+J996lPxRrjKN790XDZEnn5FnmesoavA/6KFb48xPJbZ7QgxMKXVj7G/Gy7u/lygzZaQJVnLU8XdTNW6nfUtfozfI2OzMKX5uHljO0tHLL4hww/01+1AQ+l9vYHMdKKL02w80f4iv3AzJfGwS/5Mq2oCq3RBoMLiPaqHAplZPeP14Kv0uYev7DcH2PPD3yNL7FgzHxl9V0xpyDSukM1YulEB9/ATjLdVVOgf0iv+CujVVi7n0wm6y6SaYlng/wiXyNqLgQ00b+PrCyrBpO9CyJ+gnxplnPsI2+mT/fWkQ9JA7zK19nIV+N+BekMpiqIpaQXSytHb1JQW740kzvD1ajmtXAkbEhLyat8JUh6qMVC8jXaQBtv0WCt4hXh+TfgC39uiHgDPbRXgY3ehEC8wNe8HMbEJCRTJvmaYa6BSYPF7Wq8IoZD08+wha+lb3oyHlK4Gs7X+ss+joYkMWTM9eQ7w7XHhi9SZH9ykGxAr10g4mUJnV7DcL7OxgC2QrOkCglZIclWXy9gXqu9tiPEK8IDqiv0X4L0HZ0Pg/mKaQ81eq0nXWgqxHARphewc5smLtY98PTRVTZB3L2ekepADObrwak9J9NYtTKztIMaLNAKWCjFq3Ke7kA6sYbSC8LXexqRBvNF+uSwSD3JMpLdI15rm6JT0OqryrolgAkfuQrxvcZvWY6D+RKhij1ijhuhqCINoLPFitTMZiIz7/W6WwO7R/bgqiVig/s5X4MxkK+Y9AkAJ834q/pGiExHI2CqeAkCVbqQjOMNWY5v6qMcyFcu3r+dr6RJJtfJrt7Wa6FoLzE+9ULCgF5C0xl9E7kDMYyvaTFxo/dU4i4re9XvqHeEZaZuDV9Ehj3wQtDgvUbE6z3exEC+qi/b+ZIBc5MLOSGJT0RvL1rXXvp4QHbgSl5h3sTw7qlewPhaxx6GeF1Vm+x8NfpEJvewqgoiYFdVe41kH2kLqA6QWKhPlu0lYHxpO+fqoVj5aoLktlEIzBrL/LXLttNhBMgANV9Ufb2rbR7jywKt7yTRJK24dLFhMg+J7yQ1hLc6HTgjgZpjxszvGFqFP4N38CXzo51CO8hjjYEGW8tiWLeBDQSQIIOPvYt3mce38NX0YreFY7zio6yZ1ijQjnCACwNfcVixEn0wftPG2HfwJWOYTm4vxgrWT6FgaxOeStKgkhkQxX6fMXfCkAH5LbyDL+l+dUPeB5LWeXKlNqh4ydRjC7UpCvGGBV9v2saC8RVo0Jcv6Q916w0eEhN3VdFU8vnc8QA7C9TEA+bcBVhU/ieA8UU0qKuBVr6kSYu6nx7htEhHwFrxejZte8CX6iogvsrP8pXs8V65RdVRauVL+gVPtcIQ6dRo68/TNk2oeOaAL8X/izHT+6PrURsPLcopW/lqJqCU0rEsAm8EbCM/Uqs6QH8piVO0N+VH9b0+3i6Nu40v6W8rnuUCaYGj39XfWivYfCIBBqhsL8D5+kl/wpDPKbRMxwtFETaaXY1cEMVMapej1UEgjQzUk9pEgumvKvn/BgzkqwjxbPHjusmRqjFvgjjilTFsuyhhXgG2rigtcJh9/NF4yJSPFkrIxtdSZqPVXkBMM5fy1P4BzhMEkERx8DH/60fjbRNfXmTlS0YwYMxTxGctBKrtOkU6ah5AfJQOMqQ80A31/ywG14eO3MaX7JWDLRaIgBUd9a0riywjGHkqFvSB5Sd+Ml9o5CtktlScXB9wPxrWTEFPJu2Fdog/Z6TRXtkgfY9DMbwf4MrO5lueml45pG8JS+0FrXiBTbsjLIBUHJoJxtegrTcDMJyv5MssX9LfJhH8I5Z76cwRW0QwgFQE3EN79bk1q/kSXuhnOplN9V7eEancY12AEoRid/YgX0qBHcvfv0uBvdovp8dCmiusOdm05RK49hXgHgSFCqw+NA6Ct3j4r/PlHXCNKvN+6NEge2xDXA1NCzFR+QoUhxXbozLsZLiVqVnyCa/zdf3CXUJpA3EXCMuG1vxqmuWBjQDJB8wP1kkrhuNXb2/tdb78COdLrji8yQsXhnERSmo6iEEL65gqko10TI2H7H6m/b3bl/maRpp+x7whhOMLAg1fxoa9GPACpjh2C/SWPfrUKiytLmWLl/naUg1fbbYQP8kOdihV0Pa3ncEFoEcaDbm1rfoqbtRegm7wKl/Cymv4kukVHQEnVBr0G4NgvIMEptgt+woYJ/xi/1aFV/kqtimhfLXVed3uCvTYEqLf/wADSJiBQzV+zwNCBNnv54vq+rX3bRlRl0LHJmewZjCApGf1O1hqzbiZrYMt7/AVPran3OBdvMhX4SLifMmR60sOWAHfsL0GqUDCXktcg0U9giJPeITyRIVfNF+uD9lGS8FL+2urpDrOl1w9hpcLgyJT9AK77RBTGuJWt0cbRXH0QxPBr8hi5AlnZaf2HLSDQdaGna+q7oHyJbN3BgqgRtLsCioBA0is93mFHYdCbNu3R5V2qIPzSZTE2XeWLUZXXbcw1sto5auKmnG+pHnk/+lvACJCky8ewyFShAV8RVrD7jJ8q/k6b0eeuPXtNAqZRsBeOE+hcOGJjq92cqa2c9VFMIlXsZlXHSG25RRP61jP7CnLKTVf2WwUU2H7xSWZZkRYn5GNr0l9IgzGV6ucmaHstn+OoS2hHiwwoq7dGj/hg59MS7KSF1rxRZfi5XynxWrfaOolWHRiy+TWDifKV1t8MFZonvfDG8ULW2l46HBHVyShqUHpV20bdaNadhDWcrLmYjgpPiS0Let6+8+AW+OfY3y1e2PNJITdM95su/iRABIPTef4sY6Uat2KWjHUfB1PYgLxKM9HC4rrL1isKq5WD8SEp2Pq+Fq1NX9zDNstglnEC8mfqhmwBnfNOZhsgz4ilvsOK77CaBmTeDTLRls8YXFXj/IbAoQvrzteYwZ90R7RZfPCsbMsqI9znGjOAgz4BqQ310dfpupq3TFjy+JFeGd0t4OXG48lHc5X/HSEXufUMQRtM7RZvMITFkuTgG9RszRJ8YqKuICcVkkd0nrr+S3l7XuQunbOTrP7wz8hKnx9gyci/h5fU1+5IedHre1IGr4C03/I8HKmnhUnb85uKGM33VFHAS1ObiVp6vPip6epSPsRz/LrBSYa41kW/fYJrE98JbsUayeJtneNkDWnhRoOGlhf9YeTFl360RVLoU5T/bIpmiSxJg7zP52YHCn7nZVYoeVrsdrSSDNIHpHrIUQ4azoKddorfGTWc4h59D2Ht46PZJgscHOYuasXYu00gobeBpazMxu+FptIaFl5r/Ioa3mgSxHOUxZliCDU3Z2oeIXFUcFyPIaBUObnS0BZePZZT1MmVik7mTP9vDqYm5XHYBMiVnSNoqm3OMq1PCabtUfuIOc3CzT1jnnU3kvcJBPYSGSZ0BeEYzXxWXFAN0N9r1A8lsMHd8/x7vz8hYiodzhx8ynbxcsVk/C3K1sOI99s88tqdk+Kw9tjBfLQ9uL8vnVx5nt56M58PpsdDodVgZ3AWaAJStYHcatwv/fkTdpn1TfFFuTo3L3JM+7n46U8FX5eYIpgVo1otXrszrjjEh6uRLwSWkj5k4SKX2h5kPsmPyzcv5voYjG/nNKnVSJ+/qLp9niYun8lp4O3Tqbz8uj8+zRZO54cHBwcHBwcHBwcHBwcHBwcHBwcHBwcHBwcHBwcHBwcHBwcHBwcHBx+F/8DMefeJ5uzdzU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3" name="Picture 2" descr="C:\Users\Rendong\Documents\ACEIA-工信联盟\aceia_log.png"/>
          <p:cNvPicPr>
            <a:picLocks noChangeAspect="1" noChangeArrowheads="1"/>
          </p:cNvPicPr>
          <p:nvPr/>
        </p:nvPicPr>
        <p:blipFill>
          <a:blip r:embed="rId2" cstate="print"/>
          <a:srcRect/>
          <a:stretch>
            <a:fillRect/>
          </a:stretch>
        </p:blipFill>
        <p:spPr bwMode="auto">
          <a:xfrm>
            <a:off x="2123728" y="1484783"/>
            <a:ext cx="4824536" cy="484893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 y="404664"/>
            <a:ext cx="8229600" cy="852704"/>
          </a:xfrm>
        </p:spPr>
        <p:txBody>
          <a:bodyPr>
            <a:normAutofit/>
          </a:bodyPr>
          <a:lstStyle/>
          <a:p>
            <a:r>
              <a:rPr lang="en-AU" sz="3200" b="1" dirty="0" smtClean="0">
                <a:solidFill>
                  <a:schemeClr val="tx1"/>
                </a:solidFill>
                <a:latin typeface="Calibri" pitchFamily="34" charset="0"/>
                <a:ea typeface="+mn-ea"/>
                <a:cs typeface="+mn-cs"/>
              </a:rPr>
              <a:t>Topics</a:t>
            </a:r>
            <a:endParaRPr lang="en-AU" sz="3200" b="1" dirty="0">
              <a:solidFill>
                <a:schemeClr val="tx1"/>
              </a:solidFill>
              <a:latin typeface="Calibri" pitchFamily="34" charset="0"/>
              <a:ea typeface="+mn-ea"/>
              <a:cs typeface="+mn-cs"/>
            </a:endParaRPr>
          </a:p>
        </p:txBody>
      </p:sp>
      <p:sp>
        <p:nvSpPr>
          <p:cNvPr id="3" name="Content Placeholder 2"/>
          <p:cNvSpPr>
            <a:spLocks noGrp="1"/>
          </p:cNvSpPr>
          <p:nvPr>
            <p:ph idx="1"/>
          </p:nvPr>
        </p:nvSpPr>
        <p:spPr>
          <a:xfrm>
            <a:off x="395536" y="1628800"/>
            <a:ext cx="8229600" cy="4876800"/>
          </a:xfrm>
        </p:spPr>
        <p:txBody>
          <a:bodyPr>
            <a:normAutofit/>
          </a:bodyPr>
          <a:lstStyle/>
          <a:p>
            <a:pPr marL="457200" indent="-457200">
              <a:buClr>
                <a:schemeClr val="tx1"/>
              </a:buClr>
              <a:buFont typeface="+mj-lt"/>
              <a:buAutoNum type="arabicPeriod"/>
            </a:pPr>
            <a:r>
              <a:rPr lang="en-AU" dirty="0" smtClean="0">
                <a:latin typeface="Calibri" pitchFamily="34" charset="0"/>
              </a:rPr>
              <a:t>Job Selection </a:t>
            </a:r>
          </a:p>
          <a:p>
            <a:pPr marL="457200" indent="-457200">
              <a:buClr>
                <a:schemeClr val="tx1"/>
              </a:buClr>
              <a:buFont typeface="+mj-lt"/>
              <a:buAutoNum type="arabicPeriod"/>
            </a:pPr>
            <a:r>
              <a:rPr lang="en-AU" dirty="0" smtClean="0">
                <a:latin typeface="Calibri" pitchFamily="34" charset="0"/>
              </a:rPr>
              <a:t>CV/ Resume</a:t>
            </a:r>
          </a:p>
          <a:p>
            <a:pPr marL="457200" indent="-457200">
              <a:buClr>
                <a:schemeClr val="tx1"/>
              </a:buClr>
              <a:buFont typeface="+mj-lt"/>
              <a:buAutoNum type="arabicPeriod"/>
            </a:pPr>
            <a:r>
              <a:rPr lang="en-AU" dirty="0" smtClean="0">
                <a:latin typeface="Calibri" pitchFamily="34" charset="0"/>
              </a:rPr>
              <a:t>Cover Letter </a:t>
            </a:r>
          </a:p>
          <a:p>
            <a:pPr marL="457200" indent="-457200">
              <a:buClr>
                <a:schemeClr val="tx1"/>
              </a:buClr>
              <a:buFont typeface="+mj-lt"/>
              <a:buAutoNum type="arabicPeriod"/>
            </a:pPr>
            <a:r>
              <a:rPr lang="en-AU" dirty="0" smtClean="0">
                <a:latin typeface="Calibri" pitchFamily="34" charset="0"/>
              </a:rPr>
              <a:t>Prepare for the Agent’s call</a:t>
            </a:r>
          </a:p>
          <a:p>
            <a:pPr marL="457200" indent="-457200">
              <a:buClr>
                <a:schemeClr val="tx1"/>
              </a:buClr>
              <a:buFont typeface="+mj-lt"/>
              <a:buAutoNum type="arabicPeriod"/>
            </a:pPr>
            <a:r>
              <a:rPr lang="en-AU" dirty="0" smtClean="0">
                <a:latin typeface="Calibri" pitchFamily="34" charset="0"/>
              </a:rPr>
              <a:t>First Interview</a:t>
            </a:r>
          </a:p>
          <a:p>
            <a:pPr marL="457200" indent="-457200">
              <a:buClr>
                <a:schemeClr val="tx1"/>
              </a:buClr>
              <a:buFont typeface="+mj-lt"/>
              <a:buAutoNum type="arabicPeriod"/>
            </a:pPr>
            <a:r>
              <a:rPr lang="en-AU" dirty="0" smtClean="0">
                <a:latin typeface="Calibri" pitchFamily="34" charset="0"/>
              </a:rPr>
              <a:t>Follow-up letter</a:t>
            </a:r>
          </a:p>
          <a:p>
            <a:pPr marL="457200" indent="-457200">
              <a:buClr>
                <a:schemeClr val="tx1"/>
              </a:buClr>
              <a:buFont typeface="+mj-lt"/>
              <a:buAutoNum type="arabicPeriod"/>
            </a:pPr>
            <a:r>
              <a:rPr lang="en-AU" dirty="0" smtClean="0">
                <a:latin typeface="Calibri" pitchFamily="34" charset="0"/>
              </a:rPr>
              <a:t>Second Round Interview</a:t>
            </a:r>
          </a:p>
          <a:p>
            <a:pPr marL="457200" indent="-457200">
              <a:buClr>
                <a:schemeClr val="tx1"/>
              </a:buClr>
              <a:buFont typeface="+mj-lt"/>
              <a:buAutoNum type="arabicPeriod"/>
            </a:pPr>
            <a:r>
              <a:rPr lang="en-AU" dirty="0" smtClean="0">
                <a:latin typeface="Calibri" pitchFamily="34" charset="0"/>
              </a:rPr>
              <a:t>Employer's perspective</a:t>
            </a:r>
          </a:p>
        </p:txBody>
      </p:sp>
      <p:sp>
        <p:nvSpPr>
          <p:cNvPr id="4" name="Footer Placeholder 3"/>
          <p:cNvSpPr>
            <a:spLocks noGrp="1"/>
          </p:cNvSpPr>
          <p:nvPr>
            <p:ph type="ftr" sz="quarter" idx="11"/>
          </p:nvPr>
        </p:nvSpPr>
        <p:spPr>
          <a:xfrm>
            <a:off x="539552" y="6453336"/>
            <a:ext cx="7632848" cy="293752"/>
          </a:xfrm>
          <a:prstGeom prst="rect">
            <a:avLst/>
          </a:prstGeom>
        </p:spPr>
        <p:txBody>
          <a:bodyPr/>
          <a:lstStyle/>
          <a:p>
            <a:pPr algn="ctr"/>
            <a:r>
              <a:rPr lang="en-AU" sz="1000" dirty="0" smtClean="0">
                <a:latin typeface="Calibri" pitchFamily="34" charset="0"/>
              </a:rPr>
              <a:t>Commercial in Confidence *  Copyright 2015                                                                                                                                          </a:t>
            </a:r>
            <a:r>
              <a:rPr lang="en-US" sz="1000" dirty="0" smtClean="0">
                <a:latin typeface="Calibri" pitchFamily="34" charset="0"/>
              </a:rPr>
              <a:t>southfusion.com.au</a:t>
            </a:r>
            <a:endParaRPr lang="en-AU" sz="1000" dirty="0">
              <a:latin typeface="Calibri" pitchFamily="34" charset="0"/>
            </a:endParaRPr>
          </a:p>
        </p:txBody>
      </p:sp>
      <p:sp>
        <p:nvSpPr>
          <p:cNvPr id="5" name="Slide Number Placeholder 4"/>
          <p:cNvSpPr>
            <a:spLocks noGrp="1"/>
          </p:cNvSpPr>
          <p:nvPr>
            <p:ph type="sldNum" sz="quarter" idx="12"/>
          </p:nvPr>
        </p:nvSpPr>
        <p:spPr>
          <a:xfrm>
            <a:off x="8129016" y="5734050"/>
            <a:ext cx="609600" cy="521208"/>
          </a:xfrm>
          <a:prstGeom prst="rect">
            <a:avLst/>
          </a:prstGeom>
        </p:spPr>
        <p:txBody>
          <a:bodyPr/>
          <a:lstStyle/>
          <a:p>
            <a:fld id="{0A42E219-090A-4784-B17E-147437B28BEC}" type="slidenum">
              <a:rPr lang="en-AU" smtClean="0">
                <a:latin typeface="Calibri" pitchFamily="34" charset="0"/>
              </a:rPr>
              <a:pPr/>
              <a:t>10</a:t>
            </a:fld>
            <a:endParaRPr lang="en-AU" dirty="0">
              <a:latin typeface="Calibri" pitchFamily="34" charset="0"/>
            </a:endParaRPr>
          </a:p>
        </p:txBody>
      </p:sp>
    </p:spTree>
    <p:extLst>
      <p:ext uri="{BB962C8B-B14F-4D97-AF65-F5344CB8AC3E}">
        <p14:creationId xmlns:p14="http://schemas.microsoft.com/office/powerpoint/2010/main" xmlns="" val="323403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 y="404664"/>
            <a:ext cx="8229600" cy="852704"/>
          </a:xfrm>
        </p:spPr>
        <p:txBody>
          <a:bodyPr>
            <a:normAutofit/>
          </a:bodyPr>
          <a:lstStyle/>
          <a:p>
            <a:r>
              <a:rPr lang="en-AU" sz="3200" b="1" dirty="0" smtClean="0">
                <a:solidFill>
                  <a:schemeClr val="tx1"/>
                </a:solidFill>
                <a:latin typeface="Calibri" pitchFamily="34" charset="0"/>
                <a:ea typeface="+mn-ea"/>
                <a:cs typeface="+mn-cs"/>
              </a:rPr>
              <a:t>Upcoming Course</a:t>
            </a:r>
            <a:endParaRPr lang="en-AU" sz="3200" b="1" dirty="0">
              <a:solidFill>
                <a:schemeClr val="tx1"/>
              </a:solidFill>
              <a:latin typeface="Calibri" pitchFamily="34" charset="0"/>
              <a:ea typeface="+mn-ea"/>
              <a:cs typeface="+mn-cs"/>
            </a:endParaRPr>
          </a:p>
        </p:txBody>
      </p:sp>
      <p:sp>
        <p:nvSpPr>
          <p:cNvPr id="3" name="Content Placeholder 2"/>
          <p:cNvSpPr>
            <a:spLocks noGrp="1"/>
          </p:cNvSpPr>
          <p:nvPr>
            <p:ph idx="1"/>
          </p:nvPr>
        </p:nvSpPr>
        <p:spPr>
          <a:xfrm>
            <a:off x="395536" y="1628800"/>
            <a:ext cx="8229600" cy="4876800"/>
          </a:xfrm>
        </p:spPr>
        <p:txBody>
          <a:bodyPr>
            <a:normAutofit/>
          </a:bodyPr>
          <a:lstStyle/>
          <a:p>
            <a:pPr marL="457200" indent="-457200">
              <a:buClr>
                <a:schemeClr val="tx1"/>
              </a:buClr>
              <a:buFont typeface="+mj-lt"/>
              <a:buAutoNum type="arabicPeriod"/>
            </a:pPr>
            <a:r>
              <a:rPr lang="zh-CN" altLang="en-US" dirty="0" smtClean="0">
                <a:latin typeface="Calibri" pitchFamily="34" charset="0"/>
              </a:rPr>
              <a:t>下次培训课程</a:t>
            </a:r>
            <a:endParaRPr lang="en-US" altLang="zh-CN" dirty="0" smtClean="0">
              <a:latin typeface="Calibri" pitchFamily="34" charset="0"/>
            </a:endParaRPr>
          </a:p>
          <a:p>
            <a:pPr lvl="1">
              <a:buClr>
                <a:schemeClr val="tx1"/>
              </a:buClr>
              <a:buFont typeface="Wingdings" pitchFamily="2" charset="2"/>
              <a:buChar char="§"/>
            </a:pPr>
            <a:r>
              <a:rPr lang="zh-CN" altLang="en-US" dirty="0" smtClean="0">
                <a:latin typeface="Calibri" pitchFamily="34" charset="0"/>
              </a:rPr>
              <a:t>两周后</a:t>
            </a:r>
            <a:endParaRPr lang="en-US" altLang="zh-CN" dirty="0" smtClean="0">
              <a:latin typeface="Calibri" pitchFamily="34" charset="0"/>
            </a:endParaRPr>
          </a:p>
          <a:p>
            <a:pPr lvl="1">
              <a:buClr>
                <a:schemeClr val="tx1"/>
              </a:buClr>
              <a:buFont typeface="Wingdings" pitchFamily="2" charset="2"/>
              <a:buChar char="§"/>
            </a:pPr>
            <a:r>
              <a:rPr lang="zh-CN" altLang="en-US" dirty="0">
                <a:latin typeface="Calibri" pitchFamily="34" charset="0"/>
              </a:rPr>
              <a:t>六小</a:t>
            </a:r>
            <a:r>
              <a:rPr lang="zh-CN" altLang="en-US" dirty="0" smtClean="0">
                <a:latin typeface="Calibri" pitchFamily="34" charset="0"/>
              </a:rPr>
              <a:t>时</a:t>
            </a:r>
            <a:endParaRPr lang="en-US" altLang="zh-CN" dirty="0" smtClean="0">
              <a:latin typeface="Calibri" pitchFamily="34" charset="0"/>
            </a:endParaRPr>
          </a:p>
          <a:p>
            <a:pPr lvl="1">
              <a:buClr>
                <a:schemeClr val="tx1"/>
              </a:buClr>
              <a:buFont typeface="Wingdings" pitchFamily="2" charset="2"/>
              <a:buChar char="§"/>
            </a:pPr>
            <a:r>
              <a:rPr lang="zh-CN" altLang="en-US" dirty="0">
                <a:latin typeface="Calibri" pitchFamily="34" charset="0"/>
              </a:rPr>
              <a:t>网</a:t>
            </a:r>
            <a:r>
              <a:rPr lang="zh-CN" altLang="en-US" dirty="0" smtClean="0">
                <a:latin typeface="Calibri" pitchFamily="34" charset="0"/>
              </a:rPr>
              <a:t>上注册</a:t>
            </a:r>
            <a:endParaRPr lang="en-US" altLang="zh-CN" dirty="0" smtClean="0">
              <a:latin typeface="Calibri" pitchFamily="34" charset="0"/>
            </a:endParaRPr>
          </a:p>
          <a:p>
            <a:pPr lvl="1">
              <a:buClr>
                <a:schemeClr val="tx1"/>
              </a:buClr>
              <a:buFont typeface="Wingdings" pitchFamily="2" charset="2"/>
              <a:buChar char="§"/>
            </a:pPr>
            <a:endParaRPr lang="en-US" altLang="zh-CN" dirty="0">
              <a:latin typeface="Calibri" pitchFamily="34" charset="0"/>
            </a:endParaRPr>
          </a:p>
          <a:p>
            <a:pPr marL="457200" indent="-457200">
              <a:buClr>
                <a:schemeClr val="tx1"/>
              </a:buClr>
              <a:buFont typeface="+mj-lt"/>
              <a:buAutoNum type="arabicPeriod"/>
            </a:pPr>
            <a:r>
              <a:rPr lang="zh-CN" altLang="en-US" dirty="0" smtClean="0">
                <a:latin typeface="Calibri" pitchFamily="34" charset="0"/>
              </a:rPr>
              <a:t>公司工作经验职位，欢迎询问。</a:t>
            </a:r>
            <a:endParaRPr lang="en-US" altLang="zh-CN" dirty="0" smtClean="0">
              <a:latin typeface="Calibri" pitchFamily="34" charset="0"/>
            </a:endParaRPr>
          </a:p>
          <a:p>
            <a:pPr lvl="1">
              <a:buFont typeface="Wingdings" pitchFamily="2" charset="2"/>
              <a:buChar char="§"/>
            </a:pPr>
            <a:endParaRPr lang="en-AU" dirty="0">
              <a:latin typeface="Calibri" pitchFamily="34" charset="0"/>
            </a:endParaRPr>
          </a:p>
        </p:txBody>
      </p:sp>
      <p:sp>
        <p:nvSpPr>
          <p:cNvPr id="4" name="Footer Placeholder 3"/>
          <p:cNvSpPr>
            <a:spLocks noGrp="1"/>
          </p:cNvSpPr>
          <p:nvPr>
            <p:ph type="ftr" sz="quarter" idx="11"/>
          </p:nvPr>
        </p:nvSpPr>
        <p:spPr>
          <a:xfrm>
            <a:off x="539552" y="6453336"/>
            <a:ext cx="7632848" cy="293752"/>
          </a:xfrm>
          <a:prstGeom prst="rect">
            <a:avLst/>
          </a:prstGeom>
        </p:spPr>
        <p:txBody>
          <a:bodyPr/>
          <a:lstStyle/>
          <a:p>
            <a:pPr algn="ctr"/>
            <a:r>
              <a:rPr lang="en-AU" sz="1000" dirty="0">
                <a:latin typeface="Calibri" pitchFamily="34" charset="0"/>
              </a:rPr>
              <a:t>Commercial in Confidence *  Copyright 2015                                                                                                                                          </a:t>
            </a:r>
            <a:r>
              <a:rPr lang="en-US" sz="1000" dirty="0">
                <a:latin typeface="Calibri" pitchFamily="34" charset="0"/>
              </a:rPr>
              <a:t>southfusion.com.au</a:t>
            </a:r>
            <a:endParaRPr lang="en-AU" sz="1000" dirty="0">
              <a:latin typeface="Calibri" pitchFamily="34" charset="0"/>
            </a:endParaRPr>
          </a:p>
        </p:txBody>
      </p:sp>
      <p:sp>
        <p:nvSpPr>
          <p:cNvPr id="5" name="Slide Number Placeholder 4"/>
          <p:cNvSpPr>
            <a:spLocks noGrp="1"/>
          </p:cNvSpPr>
          <p:nvPr>
            <p:ph type="sldNum" sz="quarter" idx="12"/>
          </p:nvPr>
        </p:nvSpPr>
        <p:spPr>
          <a:xfrm>
            <a:off x="8129016" y="5734050"/>
            <a:ext cx="609600" cy="521208"/>
          </a:xfrm>
          <a:prstGeom prst="rect">
            <a:avLst/>
          </a:prstGeom>
        </p:spPr>
        <p:txBody>
          <a:bodyPr/>
          <a:lstStyle/>
          <a:p>
            <a:fld id="{0A42E219-090A-4784-B17E-147437B28BEC}" type="slidenum">
              <a:rPr lang="en-AU" smtClean="0">
                <a:latin typeface="Calibri" pitchFamily="34" charset="0"/>
              </a:rPr>
              <a:pPr/>
              <a:t>11</a:t>
            </a:fld>
            <a:endParaRPr lang="en-AU" dirty="0">
              <a:latin typeface="Calibri" pitchFamily="34" charset="0"/>
            </a:endParaRPr>
          </a:p>
        </p:txBody>
      </p:sp>
    </p:spTree>
    <p:extLst>
      <p:ext uri="{BB962C8B-B14F-4D97-AF65-F5344CB8AC3E}">
        <p14:creationId xmlns:p14="http://schemas.microsoft.com/office/powerpoint/2010/main" xmlns="" val="58961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2074242"/>
          </a:xfrm>
        </p:spPr>
        <p:txBody>
          <a:bodyPr>
            <a:normAutofit fontScale="90000"/>
          </a:bodyPr>
          <a:lstStyle/>
          <a:p>
            <a:r>
              <a:rPr lang="zh-CN" altLang="en-US" dirty="0" smtClean="0"/>
              <a:t>技术话题 </a:t>
            </a:r>
            <a:r>
              <a:rPr lang="en-US" altLang="zh-CN" dirty="0" smtClean="0"/>
              <a:t>2</a:t>
            </a:r>
            <a:br>
              <a:rPr lang="en-US" altLang="zh-CN" dirty="0" smtClean="0"/>
            </a:br>
            <a:r>
              <a:rPr lang="en-US" altLang="zh-CN" dirty="0" smtClean="0"/>
              <a:t> Internet of Things</a:t>
            </a:r>
            <a:br>
              <a:rPr lang="en-US" altLang="zh-CN" dirty="0" smtClean="0"/>
            </a:br>
            <a:r>
              <a:rPr lang="en-US" altLang="zh-CN" dirty="0" smtClean="0"/>
              <a:t>                                     </a:t>
            </a:r>
            <a:r>
              <a:rPr lang="en-US" altLang="zh-CN" sz="3100" dirty="0" smtClean="0"/>
              <a:t>- Jeff Chen</a:t>
            </a:r>
            <a:br>
              <a:rPr lang="en-US" altLang="zh-CN" sz="3100" dirty="0" smtClean="0"/>
            </a:br>
            <a:endParaRPr lang="en-AU" dirty="0"/>
          </a:p>
        </p:txBody>
      </p:sp>
      <p:sp>
        <p:nvSpPr>
          <p:cNvPr id="5" name="标题 1"/>
          <p:cNvSpPr txBox="1">
            <a:spLocks/>
          </p:cNvSpPr>
          <p:nvPr/>
        </p:nvSpPr>
        <p:spPr>
          <a:xfrm>
            <a:off x="179512" y="1988840"/>
            <a:ext cx="6912768" cy="4392488"/>
          </a:xfrm>
          <a:prstGeom prst="rect">
            <a:avLst/>
          </a:prstGeom>
        </p:spPr>
        <p:txBody>
          <a:bodyPr vert="horz" rtlCol="0" anchor="ctr">
            <a:noAutofit/>
          </a:bodyPr>
          <a:lstStyle/>
          <a:p>
            <a:r>
              <a:rPr lang="en-AU" sz="1600" b="1" dirty="0" smtClean="0">
                <a:hlinkClick r:id="rId2" tooltip="Find others with this title"/>
              </a:rPr>
              <a:t>Verizon Australia – Professional Services Consultant </a:t>
            </a:r>
            <a:endParaRPr lang="en-AU" sz="1600" b="1" dirty="0" smtClean="0"/>
          </a:p>
          <a:p>
            <a:r>
              <a:rPr lang="en-AU" sz="1600" dirty="0" smtClean="0"/>
              <a:t>Aug 2010 – Present</a:t>
            </a:r>
          </a:p>
          <a:p>
            <a:endParaRPr lang="en-AU" sz="1600" dirty="0" smtClean="0"/>
          </a:p>
          <a:p>
            <a:r>
              <a:rPr lang="en-AU" sz="1600" b="1" dirty="0" smtClean="0">
                <a:hlinkClick r:id="rId2" tooltip="Find others with this title"/>
              </a:rPr>
              <a:t>Major Client: </a:t>
            </a:r>
          </a:p>
          <a:p>
            <a:r>
              <a:rPr lang="en-AU" sz="1600" b="1" dirty="0" smtClean="0">
                <a:hlinkClick r:id="rId2" tooltip="Find others with this title"/>
              </a:rPr>
              <a:t>Commonwealth Bank of Australia – Infrastructure Designer</a:t>
            </a:r>
            <a:r>
              <a:rPr lang="en-AU" sz="1600" dirty="0" smtClean="0"/>
              <a:t>	</a:t>
            </a:r>
          </a:p>
          <a:p>
            <a:r>
              <a:rPr lang="en-AU" sz="1600" dirty="0" smtClean="0"/>
              <a:t>Oct 2011 – Present</a:t>
            </a:r>
          </a:p>
          <a:p>
            <a:r>
              <a:rPr lang="en-AU" sz="1400" b="1" dirty="0" smtClean="0"/>
              <a:t> </a:t>
            </a:r>
            <a:endParaRPr lang="en-AU" sz="1400" dirty="0" smtClean="0"/>
          </a:p>
          <a:p>
            <a:r>
              <a:rPr lang="en-AU" sz="1600" b="1" dirty="0" smtClean="0">
                <a:hlinkClick r:id="rId2" tooltip="Find others with this title"/>
              </a:rPr>
              <a:t>BT - British Telecom Australia - IP Support Analyst</a:t>
            </a:r>
            <a:r>
              <a:rPr lang="en-AU" sz="1400" dirty="0" smtClean="0"/>
              <a:t>		</a:t>
            </a:r>
          </a:p>
          <a:p>
            <a:r>
              <a:rPr lang="en-AU" sz="1400" dirty="0" smtClean="0"/>
              <a:t>Jun 2008 – Aug 2009</a:t>
            </a:r>
          </a:p>
          <a:p>
            <a:r>
              <a:rPr lang="en-AU" sz="1400" b="1" dirty="0" smtClean="0"/>
              <a:t> </a:t>
            </a:r>
            <a:endParaRPr lang="en-AU" sz="1400" dirty="0" smtClean="0"/>
          </a:p>
          <a:p>
            <a:r>
              <a:rPr lang="en-AU" sz="1600" b="1" dirty="0" smtClean="0">
                <a:hlinkClick r:id="rId2" tooltip="Find others with this title"/>
              </a:rPr>
              <a:t>Reuters Australia – Network Distribution Management Specialist</a:t>
            </a:r>
            <a:endParaRPr lang="en-AU" sz="1600" dirty="0" smtClean="0"/>
          </a:p>
          <a:p>
            <a:r>
              <a:rPr lang="en-AU" sz="1400" dirty="0" smtClean="0"/>
              <a:t>Sep 2006 – May 2008</a:t>
            </a:r>
          </a:p>
          <a:p>
            <a:r>
              <a:rPr lang="en-AU" sz="1400" b="1" dirty="0" smtClean="0"/>
              <a:t> </a:t>
            </a:r>
            <a:endParaRPr lang="en-AU" sz="1400" dirty="0" smtClean="0"/>
          </a:p>
          <a:p>
            <a:r>
              <a:rPr lang="en-AU" sz="1600" b="1" dirty="0" smtClean="0">
                <a:hlinkClick r:id="rId2" tooltip="Find others with this title"/>
              </a:rPr>
              <a:t>U Tech Media Australia – System and Network Engineer</a:t>
            </a:r>
            <a:r>
              <a:rPr lang="en-AU" sz="1400" b="1" dirty="0" smtClean="0"/>
              <a:t>		 </a:t>
            </a:r>
          </a:p>
          <a:p>
            <a:r>
              <a:rPr lang="en-AU" sz="1400" dirty="0" smtClean="0"/>
              <a:t>Mar 2004 – Sep 2006</a:t>
            </a:r>
          </a:p>
          <a:p>
            <a:r>
              <a:rPr lang="en-AU" sz="1400" b="1" dirty="0" smtClean="0"/>
              <a:t> </a:t>
            </a:r>
            <a:endParaRPr lang="en-AU" sz="1400" dirty="0" smtClean="0"/>
          </a:p>
          <a:p>
            <a:r>
              <a:rPr lang="en-AU" sz="1600" b="1" dirty="0" smtClean="0">
                <a:hlinkClick r:id="rId2" tooltip="Find others with this title"/>
              </a:rPr>
              <a:t>Australia </a:t>
            </a:r>
            <a:r>
              <a:rPr lang="en-AU" sz="1600" b="1" dirty="0" err="1" smtClean="0">
                <a:hlinkClick r:id="rId2" tooltip="Find others with this title"/>
              </a:rPr>
              <a:t>Skynet</a:t>
            </a:r>
            <a:r>
              <a:rPr lang="en-AU" sz="1600" b="1" dirty="0" smtClean="0">
                <a:hlinkClick r:id="rId2" tooltip="Find others with this title"/>
              </a:rPr>
              <a:t> - Customer Service Representative </a:t>
            </a:r>
            <a:r>
              <a:rPr lang="en-AU" sz="1400" dirty="0" smtClean="0"/>
              <a:t>		</a:t>
            </a:r>
          </a:p>
          <a:p>
            <a:r>
              <a:rPr lang="en-AU" sz="1400" dirty="0" smtClean="0"/>
              <a:t>Jul 2003 – Dec 2003 </a:t>
            </a:r>
            <a:r>
              <a:rPr kumimoji="0" lang="en-US" altLang="zh-CN" sz="800" b="0" i="0" u="none" strike="noStrike" kern="1200" cap="none" spc="0" normalizeH="0" baseline="0" noProof="0" dirty="0" smtClean="0">
                <a:ln>
                  <a:noFill/>
                </a:ln>
                <a:solidFill>
                  <a:schemeClr val="tx2"/>
                </a:solidFill>
                <a:effectLst/>
                <a:uLnTx/>
                <a:uFillTx/>
                <a:latin typeface="+mj-lt"/>
                <a:ea typeface="+mj-ea"/>
                <a:cs typeface="+mj-cs"/>
              </a:rPr>
              <a:t/>
            </a:r>
            <a:br>
              <a:rPr kumimoji="0" lang="en-US" altLang="zh-CN" sz="800" b="0" i="0" u="none" strike="noStrike" kern="1200" cap="none" spc="0" normalizeH="0" baseline="0" noProof="0" dirty="0" smtClean="0">
                <a:ln>
                  <a:noFill/>
                </a:ln>
                <a:solidFill>
                  <a:schemeClr val="tx2"/>
                </a:solidFill>
                <a:effectLst/>
                <a:uLnTx/>
                <a:uFillTx/>
                <a:latin typeface="+mj-lt"/>
                <a:ea typeface="+mj-ea"/>
                <a:cs typeface="+mj-cs"/>
              </a:rPr>
            </a:br>
            <a:endParaRPr kumimoji="0" lang="en-AU" sz="1050" b="0" i="0" u="none" strike="noStrike" kern="1200" cap="none" spc="0" normalizeH="0" baseline="0" noProof="0" dirty="0">
              <a:ln>
                <a:noFill/>
              </a:ln>
              <a:solidFill>
                <a:schemeClr val="tx2"/>
              </a:solidFill>
              <a:effectLst/>
              <a:uLnTx/>
              <a:uFillTx/>
              <a:latin typeface="+mj-lt"/>
              <a:ea typeface="+mj-ea"/>
              <a:cs typeface="+mj-cs"/>
            </a:endParaRPr>
          </a:p>
        </p:txBody>
      </p:sp>
      <p:pic>
        <p:nvPicPr>
          <p:cNvPr id="12291" name="Picture 3" descr="C:\Users\Rendong\Documents\ACEIA-工信联盟\第二次活动\Jeff.jpg"/>
          <p:cNvPicPr>
            <a:picLocks noChangeAspect="1" noChangeArrowheads="1"/>
          </p:cNvPicPr>
          <p:nvPr/>
        </p:nvPicPr>
        <p:blipFill>
          <a:blip r:embed="rId3" cstate="print"/>
          <a:srcRect/>
          <a:stretch>
            <a:fillRect/>
          </a:stretch>
        </p:blipFill>
        <p:spPr bwMode="auto">
          <a:xfrm>
            <a:off x="6444208" y="2132856"/>
            <a:ext cx="2448272" cy="244827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dirty="0" smtClean="0"/>
              <a:t>相关职位推荐及分析</a:t>
            </a:r>
            <a:endParaRPr lang="en-AU" dirty="0"/>
          </a:p>
        </p:txBody>
      </p:sp>
      <p:sp>
        <p:nvSpPr>
          <p:cNvPr id="3" name="内容占位符 2"/>
          <p:cNvSpPr>
            <a:spLocks noGrp="1"/>
          </p:cNvSpPr>
          <p:nvPr>
            <p:ph idx="1"/>
          </p:nvPr>
        </p:nvSpPr>
        <p:spPr>
          <a:xfrm>
            <a:off x="539552" y="908720"/>
            <a:ext cx="8229600" cy="5760640"/>
          </a:xfrm>
        </p:spPr>
        <p:txBody>
          <a:bodyPr>
            <a:normAutofit fontScale="92500" lnSpcReduction="10000"/>
          </a:bodyPr>
          <a:lstStyle/>
          <a:p>
            <a:pPr>
              <a:buNone/>
            </a:pPr>
            <a:r>
              <a:rPr lang="zh-CN" altLang="en-US" sz="3000" dirty="0" smtClean="0"/>
              <a:t>职位</a:t>
            </a:r>
            <a:r>
              <a:rPr lang="en-US" altLang="zh-CN" sz="3000" dirty="0" smtClean="0"/>
              <a:t>1</a:t>
            </a:r>
            <a:r>
              <a:rPr lang="zh-CN" altLang="en-US" sz="3000" dirty="0" smtClean="0">
                <a:sym typeface="Wingdings" pitchFamily="2" charset="2"/>
              </a:rPr>
              <a:t> </a:t>
            </a:r>
            <a:r>
              <a:rPr lang="en-US" altLang="zh-CN" sz="3000" dirty="0" smtClean="0">
                <a:sym typeface="Wingdings" pitchFamily="2" charset="2"/>
              </a:rPr>
              <a:t>(M2) </a:t>
            </a:r>
            <a:r>
              <a:rPr lang="en-AU" sz="2800" b="1" dirty="0" smtClean="0"/>
              <a:t>Sales Assistant - Retail Kiosks - NSW</a:t>
            </a:r>
            <a:endParaRPr lang="en-AU" sz="2200" b="1" dirty="0" smtClean="0"/>
          </a:p>
          <a:p>
            <a:pPr>
              <a:buNone/>
            </a:pPr>
            <a:endParaRPr lang="en-AU" sz="2200" b="1" dirty="0" smtClean="0"/>
          </a:p>
          <a:p>
            <a:r>
              <a:rPr lang="en-AU" sz="1800" b="1" dirty="0" smtClean="0"/>
              <a:t>About the role</a:t>
            </a:r>
            <a:r>
              <a:rPr lang="en-AU" sz="1800" dirty="0" smtClean="0"/>
              <a:t/>
            </a:r>
            <a:br>
              <a:rPr lang="en-AU" sz="1800" dirty="0" smtClean="0"/>
            </a:br>
            <a:r>
              <a:rPr lang="en-AU" sz="1800" dirty="0" smtClean="0"/>
              <a:t>We need energetic, self-driven and outgoing sales professionals who can create opportunities to sell Dodo’s products and services to new and existing customers. </a:t>
            </a:r>
          </a:p>
          <a:p>
            <a:r>
              <a:rPr lang="en-AU" sz="1800" dirty="0" smtClean="0"/>
              <a:t>With a proven track record in sales you will be able to assess individual customers' </a:t>
            </a:r>
            <a:r>
              <a:rPr lang="en-AU" sz="1800" dirty="0" err="1" smtClean="0"/>
              <a:t>telco</a:t>
            </a:r>
            <a:r>
              <a:rPr lang="en-AU" sz="1800" dirty="0" smtClean="0"/>
              <a:t> &amp; utilities needs and provide a service focused solution. </a:t>
            </a:r>
          </a:p>
          <a:p>
            <a:r>
              <a:rPr lang="en-AU" sz="1800" b="1" dirty="0" smtClean="0"/>
              <a:t>You will need</a:t>
            </a:r>
            <a:endParaRPr lang="en-AU" sz="1800" dirty="0" smtClean="0"/>
          </a:p>
          <a:p>
            <a:pPr lvl="0"/>
            <a:r>
              <a:rPr lang="en-AU" sz="1800" dirty="0" smtClean="0"/>
              <a:t>A bright, friendly, and professional demeanour – we expect you are a </a:t>
            </a:r>
            <a:r>
              <a:rPr lang="en-AU" sz="1800" i="1" dirty="0" smtClean="0"/>
              <a:t>people person!</a:t>
            </a:r>
            <a:endParaRPr lang="en-AU" sz="1800" dirty="0" smtClean="0"/>
          </a:p>
          <a:p>
            <a:pPr lvl="0"/>
            <a:r>
              <a:rPr lang="en-AU" sz="1800" dirty="0" smtClean="0"/>
              <a:t>The ability to actively engage people in conversation in a shopping centre environment</a:t>
            </a:r>
          </a:p>
          <a:p>
            <a:pPr lvl="0"/>
            <a:r>
              <a:rPr lang="en-AU" sz="1800" dirty="0" smtClean="0"/>
              <a:t>A confident sales approach  to consistently identify needs and close sales</a:t>
            </a:r>
          </a:p>
          <a:p>
            <a:pPr lvl="0"/>
            <a:r>
              <a:rPr lang="en-AU" sz="1800" dirty="0" smtClean="0"/>
              <a:t>The ability to understand and communicate complex information in a simple way</a:t>
            </a:r>
          </a:p>
          <a:p>
            <a:pPr lvl="0"/>
            <a:r>
              <a:rPr lang="en-AU" sz="1800" dirty="0" smtClean="0"/>
              <a:t>Immaculate personal presentation </a:t>
            </a:r>
          </a:p>
          <a:p>
            <a:pPr lvl="0"/>
            <a:r>
              <a:rPr lang="en-AU" sz="1800" dirty="0" smtClean="0"/>
              <a:t>A brilliant customer service focus at all times – help us to make our customers happy</a:t>
            </a:r>
          </a:p>
          <a:p>
            <a:pPr lvl="0"/>
            <a:r>
              <a:rPr lang="en-AU" sz="1800" dirty="0" smtClean="0"/>
              <a:t>A minimum of 12 months experience in a successful sales role (ideally in a Retail environment) </a:t>
            </a:r>
          </a:p>
          <a:p>
            <a:r>
              <a:rPr lang="en-AU" sz="1800" dirty="0" smtClean="0"/>
              <a:t>For permanent roles, you need to be able to work 38 hours per week including weekends</a:t>
            </a:r>
          </a:p>
          <a:p>
            <a:pPr>
              <a:buFont typeface="Wingdings" pitchFamily="2" charset="2"/>
              <a:buChar char="q"/>
            </a:pPr>
            <a:endParaRPr lang="en-AU" sz="1800" dirty="0" smtClean="0"/>
          </a:p>
          <a:p>
            <a:pPr>
              <a:buNone/>
            </a:pPr>
            <a:endParaRPr lang="en-AU" sz="1800" dirty="0" smtClean="0"/>
          </a:p>
          <a:p>
            <a:pPr>
              <a:buNone/>
            </a:pPr>
            <a:endParaRPr lang="en-US" sz="1800" dirty="0" smtClean="0"/>
          </a:p>
          <a:p>
            <a:endParaRPr lang="en-AU"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764704"/>
          </a:xfrm>
        </p:spPr>
        <p:txBody>
          <a:bodyPr/>
          <a:lstStyle/>
          <a:p>
            <a:r>
              <a:rPr lang="zh-CN" altLang="en-US" dirty="0" smtClean="0"/>
              <a:t>相关职位推荐及分析</a:t>
            </a:r>
            <a:endParaRPr lang="en-AU" dirty="0"/>
          </a:p>
        </p:txBody>
      </p:sp>
      <p:sp>
        <p:nvSpPr>
          <p:cNvPr id="3" name="内容占位符 2"/>
          <p:cNvSpPr>
            <a:spLocks noGrp="1"/>
          </p:cNvSpPr>
          <p:nvPr>
            <p:ph idx="1"/>
          </p:nvPr>
        </p:nvSpPr>
        <p:spPr>
          <a:xfrm>
            <a:off x="467544" y="764704"/>
            <a:ext cx="8496944" cy="5877272"/>
          </a:xfrm>
        </p:spPr>
        <p:txBody>
          <a:bodyPr>
            <a:normAutofit fontScale="25000" lnSpcReduction="20000"/>
          </a:bodyPr>
          <a:lstStyle/>
          <a:p>
            <a:pPr>
              <a:buNone/>
            </a:pPr>
            <a:r>
              <a:rPr lang="zh-CN" altLang="en-US" sz="9600" dirty="0" smtClean="0"/>
              <a:t>职位</a:t>
            </a:r>
            <a:r>
              <a:rPr lang="en-US" altLang="zh-CN" sz="9600" dirty="0" smtClean="0"/>
              <a:t>2 </a:t>
            </a:r>
            <a:r>
              <a:rPr lang="en-AU" sz="9600" b="1" dirty="0" smtClean="0"/>
              <a:t>Technical Business Analyst</a:t>
            </a:r>
          </a:p>
          <a:p>
            <a:pPr>
              <a:buNone/>
            </a:pPr>
            <a:endParaRPr lang="en-AU" sz="3400" dirty="0" smtClean="0"/>
          </a:p>
          <a:p>
            <a:r>
              <a:rPr lang="en-AU" sz="7200" dirty="0" smtClean="0"/>
              <a:t>The department manages reporting platforms on behalf of their customers. Their reporting suite incorporates Sales and Service / product sales and income reporting, revenue and balance reporting. They are the conduit between the business unit Finance and Support teams and the wider Business Reporting Solutions team and their suppliers for all matters relating to Financial Performance Reporting.</a:t>
            </a:r>
            <a:br>
              <a:rPr lang="en-AU" sz="7200" dirty="0" smtClean="0"/>
            </a:br>
            <a:r>
              <a:rPr lang="en-AU" sz="7200" b="1" dirty="0" smtClean="0"/>
              <a:t>You will be responsible for:</a:t>
            </a:r>
            <a:endParaRPr lang="en-AU" sz="7200" dirty="0" smtClean="0"/>
          </a:p>
          <a:p>
            <a:r>
              <a:rPr lang="en-AU" sz="7200" dirty="0" smtClean="0"/>
              <a:t>Participating in workshops with business to </a:t>
            </a:r>
            <a:r>
              <a:rPr lang="en-AU" sz="7200" b="1" dirty="0" smtClean="0"/>
              <a:t>elicit a common understanding of requirements and scope of work</a:t>
            </a:r>
            <a:endParaRPr lang="en-AU" sz="7200" dirty="0" smtClean="0"/>
          </a:p>
          <a:p>
            <a:r>
              <a:rPr lang="en-AU" sz="7200" dirty="0" smtClean="0"/>
              <a:t>Analysing and </a:t>
            </a:r>
            <a:r>
              <a:rPr lang="en-AU" sz="7200" b="1" dirty="0" smtClean="0"/>
              <a:t>documenting functional processes and requirements</a:t>
            </a:r>
            <a:r>
              <a:rPr lang="en-AU" sz="7200" dirty="0" smtClean="0"/>
              <a:t> </a:t>
            </a:r>
          </a:p>
          <a:p>
            <a:r>
              <a:rPr lang="en-AU" sz="7200" dirty="0" smtClean="0"/>
              <a:t>Providing support and participate in</a:t>
            </a:r>
            <a:r>
              <a:rPr lang="en-AU" sz="7200" b="1" dirty="0" smtClean="0"/>
              <a:t> testing activities</a:t>
            </a:r>
            <a:r>
              <a:rPr lang="en-AU" sz="7200" dirty="0" smtClean="0"/>
              <a:t> including system testing and user acceptance testing</a:t>
            </a:r>
          </a:p>
          <a:p>
            <a:r>
              <a:rPr lang="en-AU" sz="7200" dirty="0" smtClean="0"/>
              <a:t>Developing and deliver effective </a:t>
            </a:r>
            <a:r>
              <a:rPr lang="en-AU" sz="7200" b="1" dirty="0" smtClean="0"/>
              <a:t>communication</a:t>
            </a:r>
            <a:r>
              <a:rPr lang="en-AU" sz="7200" dirty="0" smtClean="0"/>
              <a:t> materials for various audiences</a:t>
            </a:r>
          </a:p>
          <a:p>
            <a:r>
              <a:rPr lang="en-AU" sz="7200" dirty="0" smtClean="0"/>
              <a:t>Identifying root cause and assisting in resolving issues and </a:t>
            </a:r>
            <a:r>
              <a:rPr lang="en-AU" sz="7200" b="1" dirty="0" smtClean="0"/>
              <a:t>engage with stakeholders</a:t>
            </a:r>
            <a:r>
              <a:rPr lang="en-AU" sz="7200" dirty="0" smtClean="0"/>
              <a:t> on resolution</a:t>
            </a:r>
          </a:p>
          <a:p>
            <a:r>
              <a:rPr lang="en-AU" sz="7200" b="1" dirty="0" smtClean="0"/>
              <a:t>To be successful, you will have:</a:t>
            </a:r>
            <a:endParaRPr lang="en-AU" sz="7200" dirty="0" smtClean="0"/>
          </a:p>
          <a:p>
            <a:r>
              <a:rPr lang="en-AU" sz="7200" dirty="0" smtClean="0"/>
              <a:t>An IT or business qualification</a:t>
            </a:r>
          </a:p>
          <a:p>
            <a:r>
              <a:rPr lang="en-AU" sz="7200" dirty="0" smtClean="0"/>
              <a:t>Strong business analysis or process improvement experience</a:t>
            </a:r>
          </a:p>
          <a:p>
            <a:r>
              <a:rPr lang="en-AU" sz="7200" dirty="0" smtClean="0"/>
              <a:t>Experience working on technology enabled projects</a:t>
            </a:r>
          </a:p>
          <a:p>
            <a:r>
              <a:rPr lang="en-AU" sz="7200" dirty="0" smtClean="0"/>
              <a:t>Sound knowledge of GDW, especially with regards to financial data and common layers</a:t>
            </a:r>
          </a:p>
          <a:p>
            <a:r>
              <a:rPr lang="en-AU" sz="7200" dirty="0" smtClean="0"/>
              <a:t>Proficiency with SQL</a:t>
            </a:r>
          </a:p>
          <a:p>
            <a:endParaRPr lang="en-US" dirty="0" smtClean="0"/>
          </a:p>
          <a:p>
            <a:endParaRPr lang="en-A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850106"/>
          </a:xfrm>
        </p:spPr>
        <p:txBody>
          <a:bodyPr/>
          <a:lstStyle/>
          <a:p>
            <a:r>
              <a:rPr lang="zh-CN" altLang="en-US" dirty="0" smtClean="0"/>
              <a:t>相关职位推荐及分析</a:t>
            </a:r>
            <a:endParaRPr lang="en-AU" dirty="0"/>
          </a:p>
        </p:txBody>
      </p:sp>
      <p:sp>
        <p:nvSpPr>
          <p:cNvPr id="3" name="内容占位符 2"/>
          <p:cNvSpPr>
            <a:spLocks noGrp="1"/>
          </p:cNvSpPr>
          <p:nvPr>
            <p:ph idx="1"/>
          </p:nvPr>
        </p:nvSpPr>
        <p:spPr>
          <a:xfrm>
            <a:off x="467544" y="764704"/>
            <a:ext cx="8229600" cy="6093296"/>
          </a:xfrm>
        </p:spPr>
        <p:txBody>
          <a:bodyPr>
            <a:normAutofit fontScale="85000" lnSpcReduction="20000"/>
          </a:bodyPr>
          <a:lstStyle/>
          <a:p>
            <a:r>
              <a:rPr lang="zh-CN" altLang="en-US" sz="2800" dirty="0" smtClean="0"/>
              <a:t>职位</a:t>
            </a:r>
            <a:r>
              <a:rPr lang="en-US" altLang="zh-CN" sz="2800" dirty="0" smtClean="0"/>
              <a:t>3</a:t>
            </a:r>
            <a:r>
              <a:rPr lang="zh-CN" altLang="en-US" sz="2800" dirty="0" smtClean="0">
                <a:sym typeface="Wingdings" pitchFamily="2" charset="2"/>
              </a:rPr>
              <a:t> </a:t>
            </a:r>
            <a:r>
              <a:rPr lang="en-US" altLang="zh-CN" sz="2800" dirty="0" smtClean="0">
                <a:sym typeface="Wingdings" pitchFamily="2" charset="2"/>
              </a:rPr>
              <a:t>(Optus) </a:t>
            </a:r>
            <a:r>
              <a:rPr lang="en-US" altLang="zh-CN" sz="2800" b="1" dirty="0" smtClean="0">
                <a:sym typeface="Wingdings" pitchFamily="2" charset="2"/>
              </a:rPr>
              <a:t>W</a:t>
            </a:r>
            <a:r>
              <a:rPr lang="en-AU" altLang="zh-CN" sz="2800" b="1" dirty="0" err="1" smtClean="0">
                <a:sym typeface="Wingdings" pitchFamily="2" charset="2"/>
              </a:rPr>
              <a:t>eb</a:t>
            </a:r>
            <a:r>
              <a:rPr lang="en-AU" sz="2800" b="1" dirty="0" smtClean="0"/>
              <a:t> Software Engineer </a:t>
            </a:r>
            <a:r>
              <a:rPr lang="zh-CN" altLang="en-US" sz="2800" b="1" dirty="0" smtClean="0"/>
              <a:t>（</a:t>
            </a:r>
            <a:r>
              <a:rPr lang="en-US" altLang="zh-CN" sz="2800" b="1" dirty="0" smtClean="0"/>
              <a:t>EOI</a:t>
            </a:r>
            <a:r>
              <a:rPr lang="zh-CN" altLang="en-US" sz="2800" b="1" dirty="0" smtClean="0"/>
              <a:t>）</a:t>
            </a:r>
            <a:r>
              <a:rPr lang="en-AU" sz="2800" b="1" dirty="0" smtClean="0"/>
              <a:t>             </a:t>
            </a:r>
          </a:p>
          <a:p>
            <a:pPr>
              <a:buNone/>
            </a:pPr>
            <a:r>
              <a:rPr lang="en-AU" sz="2400" b="1" dirty="0" smtClean="0"/>
              <a:t>     </a:t>
            </a:r>
          </a:p>
          <a:p>
            <a:pPr>
              <a:buNone/>
            </a:pPr>
            <a:r>
              <a:rPr lang="en-AU" sz="1800" b="1" dirty="0" smtClean="0"/>
              <a:t>       </a:t>
            </a:r>
            <a:r>
              <a:rPr lang="en-AU" sz="2000" dirty="0" smtClean="0"/>
              <a:t>Working closely with Application Architects, Solution designers, senior developers, product, UX designers and Business Analysts, our developers take technical ownership of the products they build and deliver in the Online Technology space at </a:t>
            </a:r>
            <a:r>
              <a:rPr lang="en-AU" sz="2000" dirty="0" err="1" smtClean="0"/>
              <a:t>Singtel</a:t>
            </a:r>
            <a:r>
              <a:rPr lang="en-AU" sz="2000" dirty="0" smtClean="0"/>
              <a:t> Optus. They build the portals, mobile applications, and the services to support these, both from a function and a non-functional point of view.                            </a:t>
            </a:r>
            <a:endParaRPr lang="en-US" sz="2000" dirty="0" smtClean="0"/>
          </a:p>
          <a:p>
            <a:pPr>
              <a:buNone/>
            </a:pPr>
            <a:r>
              <a:rPr lang="en-AU" sz="2000" b="1" dirty="0" smtClean="0"/>
              <a:t>       </a:t>
            </a:r>
          </a:p>
          <a:p>
            <a:pPr>
              <a:buNone/>
            </a:pPr>
            <a:r>
              <a:rPr lang="en-AU" sz="2000" b="1" dirty="0" smtClean="0"/>
              <a:t>       Requirements:</a:t>
            </a:r>
            <a:endParaRPr lang="en-AU" sz="2000" dirty="0" smtClean="0"/>
          </a:p>
          <a:p>
            <a:r>
              <a:rPr lang="en-AU" sz="2000" dirty="0" smtClean="0"/>
              <a:t>You are a specialist is at least one programming language, but you have a broad background in software development, and have decent skills in several languages and platforms.</a:t>
            </a:r>
          </a:p>
          <a:p>
            <a:r>
              <a:rPr lang="en-AU" sz="2000" dirty="0" smtClean="0"/>
              <a:t>You know at least some </a:t>
            </a:r>
            <a:r>
              <a:rPr lang="en-AU" sz="2000" dirty="0" err="1" smtClean="0"/>
              <a:t>jQuery</a:t>
            </a:r>
            <a:r>
              <a:rPr lang="en-AU" sz="2000" dirty="0" smtClean="0"/>
              <a:t>, HTML 5 and CSS3</a:t>
            </a:r>
          </a:p>
          <a:p>
            <a:r>
              <a:rPr lang="en-AU" sz="2000" dirty="0" smtClean="0"/>
              <a:t>You have written some Android or IOS mobile applications</a:t>
            </a:r>
          </a:p>
          <a:p>
            <a:r>
              <a:rPr lang="en-AU" sz="2000" dirty="0" smtClean="0"/>
              <a:t>You can talk about web applications, have played with Angular, Backbone, </a:t>
            </a:r>
            <a:r>
              <a:rPr lang="en-AU" sz="2000" dirty="0" err="1" smtClean="0"/>
              <a:t>node,js</a:t>
            </a:r>
            <a:r>
              <a:rPr lang="en-AU" sz="2000" dirty="0" smtClean="0"/>
              <a:t>, Ruby on Rails, </a:t>
            </a:r>
            <a:r>
              <a:rPr lang="en-AU" sz="2000" dirty="0" err="1" smtClean="0"/>
              <a:t>Akka</a:t>
            </a:r>
            <a:r>
              <a:rPr lang="en-AU" sz="2000" dirty="0" smtClean="0"/>
              <a:t>, and other modern technologies.</a:t>
            </a:r>
          </a:p>
          <a:p>
            <a:r>
              <a:rPr lang="en-AU" sz="2000" dirty="0" smtClean="0"/>
              <a:t>You know how to use </a:t>
            </a:r>
            <a:r>
              <a:rPr lang="en-AU" sz="2000" dirty="0" err="1" smtClean="0"/>
              <a:t>RESTful</a:t>
            </a:r>
            <a:r>
              <a:rPr lang="en-AU" sz="2000" dirty="0" smtClean="0"/>
              <a:t> services, and you understand the job of a service.</a:t>
            </a:r>
          </a:p>
          <a:p>
            <a:r>
              <a:rPr lang="en-AU" sz="2000" dirty="0" smtClean="0"/>
              <a:t>You can program in Java and know what a WSDL is and what the meaning and purpose of SOA is.</a:t>
            </a:r>
          </a:p>
          <a:p>
            <a:r>
              <a:rPr lang="en-AU" sz="2000" dirty="0" smtClean="0"/>
              <a:t>You know what a CMS is.</a:t>
            </a:r>
          </a:p>
          <a:p>
            <a:r>
              <a:rPr lang="en-AU" sz="2000" dirty="0" smtClean="0"/>
              <a:t>You have experience with Amazon Web Service, or have at least played around with it and read up on it</a:t>
            </a:r>
          </a:p>
          <a:p>
            <a:r>
              <a:rPr lang="en-AU" sz="2000" dirty="0" smtClean="0"/>
              <a:t>You have knowledge or experience of agile environments, and have done test driven development.</a:t>
            </a:r>
          </a:p>
          <a:p>
            <a:endParaRPr lang="en-AU" sz="2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5416"/>
            <a:ext cx="8748464" cy="3068960"/>
          </a:xfrm>
        </p:spPr>
        <p:txBody>
          <a:bodyPr>
            <a:normAutofit fontScale="90000"/>
          </a:bodyPr>
          <a:lstStyle/>
          <a:p>
            <a:r>
              <a:rPr lang="zh-CN" altLang="en-US" dirty="0" smtClean="0"/>
              <a:t>技术话题 </a:t>
            </a:r>
            <a:r>
              <a:rPr lang="en-US" altLang="zh-CN" dirty="0" smtClean="0"/>
              <a:t>3</a:t>
            </a:r>
            <a:br>
              <a:rPr lang="en-US" altLang="zh-CN" dirty="0" smtClean="0"/>
            </a:br>
            <a:r>
              <a:rPr lang="en-US" altLang="zh-CN" b="1" dirty="0" smtClean="0">
                <a:solidFill>
                  <a:srgbClr val="00B0F0"/>
                </a:solidFill>
              </a:rPr>
              <a:t> </a:t>
            </a:r>
            <a:r>
              <a:rPr lang="en-US" altLang="zh-CN" dirty="0" smtClean="0"/>
              <a:t>Java 8 &amp; beyond  </a:t>
            </a:r>
            <a:br>
              <a:rPr lang="en-US" altLang="zh-CN" dirty="0" smtClean="0"/>
            </a:br>
            <a:r>
              <a:rPr lang="en-US" altLang="zh-CN" sz="2700" dirty="0" smtClean="0"/>
              <a:t>                                      </a:t>
            </a:r>
            <a:r>
              <a:rPr lang="en-US" altLang="zh-CN" sz="3100" dirty="0" smtClean="0"/>
              <a:t>- Eric Li</a:t>
            </a:r>
            <a:r>
              <a:rPr lang="en-US" altLang="zh-CN" sz="2700" dirty="0" smtClean="0"/>
              <a:t/>
            </a:r>
            <a:br>
              <a:rPr lang="en-US" altLang="zh-CN" sz="2700" dirty="0" smtClean="0"/>
            </a:br>
            <a:r>
              <a:rPr lang="en-AU" sz="2700" dirty="0" smtClean="0"/>
              <a:t>                                              Cloud Infrastructure Architect</a:t>
            </a:r>
            <a:br>
              <a:rPr lang="en-AU" sz="2700" dirty="0" smtClean="0"/>
            </a:br>
            <a:r>
              <a:rPr lang="en-AU" sz="2700" dirty="0" smtClean="0"/>
              <a:t>                                               (News Corp Australia)</a:t>
            </a:r>
            <a:endParaRPr lang="en-AU" altLang="en-US" sz="2700" dirty="0" smtClean="0"/>
          </a:p>
        </p:txBody>
      </p:sp>
      <p:sp>
        <p:nvSpPr>
          <p:cNvPr id="3" name="矩形 2"/>
          <p:cNvSpPr/>
          <p:nvPr/>
        </p:nvSpPr>
        <p:spPr>
          <a:xfrm>
            <a:off x="6876256" y="5805264"/>
            <a:ext cx="1834156" cy="400110"/>
          </a:xfrm>
          <a:prstGeom prst="rect">
            <a:avLst/>
          </a:prstGeom>
        </p:spPr>
        <p:txBody>
          <a:bodyPr wrap="none">
            <a:spAutoFit/>
          </a:bodyPr>
          <a:lstStyle/>
          <a:p>
            <a:r>
              <a:rPr lang="en-AU" sz="2000" u="sng" dirty="0" smtClean="0">
                <a:hlinkClick r:id="rId2"/>
              </a:rPr>
              <a:t>http://ezza.me</a:t>
            </a:r>
            <a:endParaRPr lang="en-AU" sz="2000" dirty="0"/>
          </a:p>
        </p:txBody>
      </p:sp>
      <p:pic>
        <p:nvPicPr>
          <p:cNvPr id="7170" name="Picture 2" descr="http://ezza.me/assets/img/pic07.png"/>
          <p:cNvPicPr>
            <a:picLocks noChangeAspect="1" noChangeArrowheads="1"/>
          </p:cNvPicPr>
          <p:nvPr/>
        </p:nvPicPr>
        <p:blipFill>
          <a:blip r:embed="rId3" cstate="print"/>
          <a:srcRect/>
          <a:stretch>
            <a:fillRect/>
          </a:stretch>
        </p:blipFill>
        <p:spPr bwMode="auto">
          <a:xfrm>
            <a:off x="5580112" y="2708920"/>
            <a:ext cx="2952328" cy="2952328"/>
          </a:xfrm>
          <a:prstGeom prst="rect">
            <a:avLst/>
          </a:prstGeom>
          <a:noFill/>
        </p:spPr>
      </p:pic>
      <p:sp>
        <p:nvSpPr>
          <p:cNvPr id="5" name="矩形 4"/>
          <p:cNvSpPr/>
          <p:nvPr/>
        </p:nvSpPr>
        <p:spPr>
          <a:xfrm>
            <a:off x="179512" y="1268760"/>
            <a:ext cx="4860032" cy="4801314"/>
          </a:xfrm>
          <a:prstGeom prst="rect">
            <a:avLst/>
          </a:prstGeom>
        </p:spPr>
        <p:txBody>
          <a:bodyPr wrap="square">
            <a:spAutoFit/>
          </a:bodyPr>
          <a:lstStyle/>
          <a:p>
            <a:pPr fontAlgn="ctr"/>
            <a:r>
              <a:rPr lang="en-AU" b="1" dirty="0" smtClean="0">
                <a:hlinkClick r:id="rId4" tooltip="Find others with this title"/>
              </a:rPr>
              <a:t>Cloud Infrastructure Architect</a:t>
            </a:r>
            <a:endParaRPr lang="en-AU" b="1" dirty="0" smtClean="0"/>
          </a:p>
          <a:p>
            <a:pPr fontAlgn="base"/>
            <a:r>
              <a:rPr lang="en-AU" dirty="0" smtClean="0">
                <a:hlinkClick r:id="rId5"/>
              </a:rPr>
              <a:t>News Corp Australia</a:t>
            </a:r>
            <a:endParaRPr lang="en-AU" dirty="0" smtClean="0"/>
          </a:p>
          <a:p>
            <a:r>
              <a:rPr lang="en-AU" dirty="0" smtClean="0"/>
              <a:t>May 2015 – Present (3 months)</a:t>
            </a:r>
          </a:p>
          <a:p>
            <a:endParaRPr lang="en-AU" dirty="0" smtClean="0"/>
          </a:p>
          <a:p>
            <a:pPr fontAlgn="ctr"/>
            <a:r>
              <a:rPr lang="en-AU" b="1" dirty="0" smtClean="0">
                <a:hlinkClick r:id="rId6" tooltip="Find others with this title"/>
              </a:rPr>
              <a:t>Founder / Architect / Developer</a:t>
            </a:r>
            <a:endParaRPr lang="en-AU" b="1" dirty="0" smtClean="0"/>
          </a:p>
          <a:p>
            <a:pPr fontAlgn="base"/>
            <a:r>
              <a:rPr lang="en-AU" dirty="0" err="1" smtClean="0">
                <a:hlinkClick r:id="rId7" tooltip="Find others who have worked at this company"/>
              </a:rPr>
              <a:t>Hubound</a:t>
            </a:r>
            <a:endParaRPr lang="en-AU" dirty="0" smtClean="0"/>
          </a:p>
          <a:p>
            <a:r>
              <a:rPr lang="en-AU" dirty="0" smtClean="0"/>
              <a:t>January 2014 – Present (1 year 7 months)</a:t>
            </a:r>
          </a:p>
          <a:p>
            <a:endParaRPr lang="en-AU" dirty="0" smtClean="0"/>
          </a:p>
          <a:p>
            <a:pPr fontAlgn="ctr"/>
            <a:r>
              <a:rPr lang="en-AU" b="1" dirty="0" smtClean="0">
                <a:hlinkClick r:id="rId8" tooltip="Find others with this title"/>
              </a:rPr>
              <a:t>Technical Lead</a:t>
            </a:r>
            <a:endParaRPr lang="en-AU" b="1" dirty="0" smtClean="0"/>
          </a:p>
          <a:p>
            <a:pPr fontAlgn="base"/>
            <a:r>
              <a:rPr lang="en-AU" dirty="0" smtClean="0">
                <a:hlinkClick r:id="rId9"/>
              </a:rPr>
              <a:t>TrueLocal.com.au</a:t>
            </a:r>
            <a:endParaRPr lang="en-AU" dirty="0" smtClean="0"/>
          </a:p>
          <a:p>
            <a:r>
              <a:rPr lang="en-AU" dirty="0" smtClean="0"/>
              <a:t>February 2011 – April 2015 (4 years 3 months)</a:t>
            </a:r>
          </a:p>
          <a:p>
            <a:pPr fontAlgn="base"/>
            <a:endParaRPr lang="en-AU" b="1" dirty="0" smtClean="0"/>
          </a:p>
          <a:p>
            <a:pPr fontAlgn="base"/>
            <a:r>
              <a:rPr lang="en-AU" b="1" dirty="0" smtClean="0">
                <a:hlinkClick r:id="rId10" tooltip="Find others with this title"/>
              </a:rPr>
              <a:t>Doctor of Philosophy (PhD) in Computer Science </a:t>
            </a:r>
            <a:r>
              <a:rPr lang="en-AU" dirty="0" smtClean="0"/>
              <a:t>(2010)</a:t>
            </a:r>
          </a:p>
          <a:p>
            <a:pPr fontAlgn="base"/>
            <a:r>
              <a:rPr lang="en-AU" dirty="0" smtClean="0"/>
              <a:t>Murdoch University, Western Australia.</a:t>
            </a:r>
          </a:p>
          <a:p>
            <a:endParaRPr lang="en-AU" dirty="0" smtClean="0"/>
          </a:p>
          <a:p>
            <a:r>
              <a:rPr lang="en-AU" dirty="0" smtClean="0"/>
              <a:t>(Partially from LinkedIn)</a:t>
            </a:r>
            <a:endParaRPr lang="en-A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AU" dirty="0" smtClean="0"/>
              <a:t>ACEIA</a:t>
            </a:r>
            <a:r>
              <a:rPr lang="zh-CN" altLang="en-US" dirty="0" smtClean="0"/>
              <a:t>核心团队搭建意向</a:t>
            </a:r>
            <a:endParaRPr lang="en-AU" dirty="0"/>
          </a:p>
        </p:txBody>
      </p:sp>
      <p:pic>
        <p:nvPicPr>
          <p:cNvPr id="4" name="Picture 1"/>
          <p:cNvPicPr>
            <a:picLocks noGrp="1"/>
          </p:cNvPicPr>
          <p:nvPr>
            <p:ph idx="1"/>
          </p:nvPr>
        </p:nvPicPr>
        <p:blipFill>
          <a:blip r:embed="rId2"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bwMode="auto">
          <a:xfrm>
            <a:off x="968924" y="1600200"/>
            <a:ext cx="7206152" cy="4525963"/>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smtClean="0"/>
              <a:t>ACEIA</a:t>
            </a:r>
            <a:r>
              <a:rPr lang="zh-CN" altLang="en-US" dirty="0" smtClean="0"/>
              <a:t>核心团队搭建意向</a:t>
            </a:r>
            <a:endParaRPr lang="en-AU" dirty="0"/>
          </a:p>
        </p:txBody>
      </p:sp>
      <p:sp>
        <p:nvSpPr>
          <p:cNvPr id="3" name="内容占位符 2"/>
          <p:cNvSpPr>
            <a:spLocks noGrp="1"/>
          </p:cNvSpPr>
          <p:nvPr>
            <p:ph idx="1"/>
          </p:nvPr>
        </p:nvSpPr>
        <p:spPr>
          <a:xfrm>
            <a:off x="457200" y="1600200"/>
            <a:ext cx="8229600" cy="4853136"/>
          </a:xfrm>
        </p:spPr>
        <p:txBody>
          <a:bodyPr>
            <a:normAutofit fontScale="77500" lnSpcReduction="20000"/>
          </a:bodyPr>
          <a:lstStyle/>
          <a:p>
            <a:pPr lvl="0"/>
            <a:r>
              <a:rPr lang="zh-CN" altLang="en-US" dirty="0" smtClean="0"/>
              <a:t>技术部成员</a:t>
            </a:r>
            <a:r>
              <a:rPr lang="en-AU" dirty="0" smtClean="0"/>
              <a:t>: </a:t>
            </a:r>
          </a:p>
          <a:p>
            <a:pPr lvl="0">
              <a:buNone/>
            </a:pPr>
            <a:r>
              <a:rPr lang="en-US" altLang="zh-CN" dirty="0" smtClean="0"/>
              <a:t>      1. </a:t>
            </a:r>
            <a:r>
              <a:rPr lang="zh-CN" altLang="en-US" dirty="0" smtClean="0"/>
              <a:t>精通某个或多个领域行业信息及技术，有团队领导经验针对不同项目进行初步分析，提出所需资源，培训技术团队成员，参与，指导项目的完成。</a:t>
            </a:r>
            <a:endParaRPr lang="en-US" altLang="zh-CN" dirty="0" smtClean="0"/>
          </a:p>
          <a:p>
            <a:pPr lvl="0">
              <a:buNone/>
            </a:pPr>
            <a:r>
              <a:rPr lang="en-US" altLang="zh-CN" dirty="0" smtClean="0"/>
              <a:t>      2. </a:t>
            </a:r>
            <a:r>
              <a:rPr lang="zh-CN" altLang="en-US" dirty="0" smtClean="0"/>
              <a:t>具有相关专业背景的在读学生及毕业生，通过有经验的成员带领完成项目得到实战锻炼和技能提高。</a:t>
            </a:r>
            <a:endParaRPr lang="en-AU" dirty="0" smtClean="0"/>
          </a:p>
          <a:p>
            <a:pPr lvl="0"/>
            <a:endParaRPr lang="en-US" altLang="zh-CN" dirty="0" smtClean="0"/>
          </a:p>
          <a:p>
            <a:pPr lvl="0"/>
            <a:r>
              <a:rPr lang="zh-CN" altLang="en-US" dirty="0" smtClean="0"/>
              <a:t>外事发展部成员：进行项目对接，财务预算，对外合作；有技术，销售，财务方面的相关知识及一定的人脉关系。</a:t>
            </a:r>
            <a:endParaRPr lang="en-AU" dirty="0" smtClean="0"/>
          </a:p>
          <a:p>
            <a:pPr lvl="0"/>
            <a:endParaRPr lang="en-US" altLang="zh-CN" dirty="0" smtClean="0"/>
          </a:p>
          <a:p>
            <a:pPr lvl="0"/>
            <a:r>
              <a:rPr lang="zh-CN" altLang="en-US" dirty="0" smtClean="0"/>
              <a:t>活动协调部成员：负责工信群定期活动的协调和组织，网站搭建和品牌宣传，整理群内部资料及会议记录等任务。</a:t>
            </a:r>
            <a:endParaRPr lang="en-AU"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88640"/>
            <a:ext cx="8820472" cy="6669360"/>
          </a:xfrm>
        </p:spPr>
        <p:txBody>
          <a:bodyPr>
            <a:normAutofit fontScale="25000" lnSpcReduction="20000"/>
          </a:bodyPr>
          <a:lstStyle/>
          <a:p>
            <a:pPr lvl="0" algn="ctr">
              <a:buNone/>
            </a:pPr>
            <a:r>
              <a:rPr lang="en-US" altLang="zh-CN" dirty="0" smtClean="0"/>
              <a:t>    </a:t>
            </a:r>
            <a:r>
              <a:rPr lang="zh-CN" altLang="en-US" sz="11200" b="1" dirty="0" smtClean="0"/>
              <a:t>荣誉主席</a:t>
            </a:r>
            <a:endParaRPr lang="en-US" altLang="zh-CN" sz="8000" b="1" dirty="0" smtClean="0"/>
          </a:p>
          <a:p>
            <a:pPr lvl="0" algn="ctr">
              <a:buNone/>
            </a:pPr>
            <a:r>
              <a:rPr lang="zh-CN" altLang="en-US" sz="8000" dirty="0" smtClean="0"/>
              <a:t>在某代表领域具有突出贡献及成绩，本群对外的最高荣誉象征 </a:t>
            </a:r>
            <a:endParaRPr lang="en-US" altLang="zh-CN" sz="8000" dirty="0" smtClean="0"/>
          </a:p>
          <a:p>
            <a:pPr lvl="0">
              <a:buNone/>
            </a:pPr>
            <a:r>
              <a:rPr lang="en-US" altLang="zh-CN" sz="8000" dirty="0" smtClean="0"/>
              <a:t>    </a:t>
            </a:r>
          </a:p>
          <a:p>
            <a:pPr lvl="0" algn="ctr">
              <a:buNone/>
            </a:pPr>
            <a:r>
              <a:rPr lang="en-US" altLang="zh-CN" sz="8000" dirty="0" smtClean="0"/>
              <a:t>    </a:t>
            </a:r>
            <a:r>
              <a:rPr lang="zh-CN" altLang="en-US" sz="9600" b="1" dirty="0" smtClean="0"/>
              <a:t>习江涛教授</a:t>
            </a:r>
            <a:endParaRPr lang="en-US" altLang="zh-CN" sz="8000" b="1" dirty="0" smtClean="0"/>
          </a:p>
          <a:p>
            <a:pPr lvl="0" algn="ctr">
              <a:buNone/>
            </a:pPr>
            <a:r>
              <a:rPr lang="en-AU" sz="8000" dirty="0" smtClean="0"/>
              <a:t>Head of School of Electrical, Computer and Telecommunications Engineering at University of Wollongong</a:t>
            </a:r>
          </a:p>
          <a:p>
            <a:pPr lvl="0" algn="ctr">
              <a:buNone/>
            </a:pPr>
            <a:endParaRPr lang="en-AU" sz="8000" dirty="0" smtClean="0"/>
          </a:p>
          <a:p>
            <a:pPr fontAlgn="ctr"/>
            <a:r>
              <a:rPr lang="en-AU" sz="6400" b="1" dirty="0" smtClean="0"/>
              <a:t>Professor, Head of School of Electrical, Computer and Telecommunications Engineering</a:t>
            </a:r>
          </a:p>
          <a:p>
            <a:pPr fontAlgn="base">
              <a:buNone/>
            </a:pPr>
            <a:r>
              <a:rPr lang="en-AU" sz="6400" b="1" dirty="0" smtClean="0"/>
              <a:t>        University of Wollongong    </a:t>
            </a:r>
          </a:p>
          <a:p>
            <a:pPr fontAlgn="base">
              <a:buNone/>
            </a:pPr>
            <a:r>
              <a:rPr lang="en-AU" sz="6400" dirty="0" smtClean="0"/>
              <a:t>        June 2011 – Present (4 years 2 months)Wollongong Area, Australia</a:t>
            </a:r>
          </a:p>
          <a:p>
            <a:pPr fontAlgn="ctr"/>
            <a:r>
              <a:rPr lang="en-AU" sz="6400" b="1" dirty="0" smtClean="0"/>
              <a:t>Professor</a:t>
            </a:r>
          </a:p>
          <a:p>
            <a:pPr fontAlgn="base">
              <a:buNone/>
            </a:pPr>
            <a:r>
              <a:rPr lang="en-AU" sz="6400" dirty="0" smtClean="0"/>
              <a:t>        University of Wollongong</a:t>
            </a:r>
          </a:p>
          <a:p>
            <a:pPr fontAlgn="base">
              <a:buNone/>
            </a:pPr>
            <a:r>
              <a:rPr lang="en-AU" sz="6400" dirty="0" smtClean="0"/>
              <a:t>         July 2010 – Present (5 years 1 month)Wollongong Area, Australia</a:t>
            </a:r>
          </a:p>
          <a:p>
            <a:pPr fontAlgn="ctr"/>
            <a:r>
              <a:rPr lang="en-AU" sz="6400" b="1" dirty="0" smtClean="0"/>
              <a:t>Associate Professor</a:t>
            </a:r>
          </a:p>
          <a:p>
            <a:pPr fontAlgn="base">
              <a:buNone/>
            </a:pPr>
            <a:r>
              <a:rPr lang="en-AU" sz="6400" dirty="0" smtClean="0"/>
              <a:t>        University of Wollongong</a:t>
            </a:r>
          </a:p>
          <a:p>
            <a:pPr fontAlgn="base">
              <a:buNone/>
            </a:pPr>
            <a:r>
              <a:rPr lang="en-AU" sz="6400" dirty="0" smtClean="0"/>
              <a:t>        January 2006 – June 2010 (4 years 6 months)Wollongong Area, Australia</a:t>
            </a:r>
          </a:p>
          <a:p>
            <a:pPr fontAlgn="ctr"/>
            <a:r>
              <a:rPr lang="en-AU" sz="6400" b="1" dirty="0" smtClean="0"/>
              <a:t>Senior Lecturer</a:t>
            </a:r>
          </a:p>
          <a:p>
            <a:pPr fontAlgn="base">
              <a:buNone/>
            </a:pPr>
            <a:r>
              <a:rPr lang="en-AU" sz="6400" dirty="0" smtClean="0"/>
              <a:t>        University of Wollongong</a:t>
            </a:r>
          </a:p>
          <a:p>
            <a:pPr fontAlgn="base">
              <a:buNone/>
            </a:pPr>
            <a:r>
              <a:rPr lang="en-AU" sz="6400" dirty="0" smtClean="0"/>
              <a:t>        January 2003 – December 2005 (3 years)Wollongong Area, Australia</a:t>
            </a:r>
          </a:p>
          <a:p>
            <a:pPr fontAlgn="ctr"/>
            <a:r>
              <a:rPr lang="en-AU" sz="6400" b="1" dirty="0" smtClean="0"/>
              <a:t>CTO</a:t>
            </a:r>
          </a:p>
          <a:p>
            <a:pPr fontAlgn="base">
              <a:buNone/>
            </a:pPr>
            <a:r>
              <a:rPr lang="en-AU" sz="6400" dirty="0" smtClean="0"/>
              <a:t>        TCL IT Group Co. Ltd</a:t>
            </a:r>
          </a:p>
          <a:p>
            <a:pPr fontAlgn="base">
              <a:buNone/>
            </a:pPr>
            <a:r>
              <a:rPr lang="en-AU" sz="6400" dirty="0" smtClean="0"/>
              <a:t>        November 2000 – November 2002 (2 years 1 month)Shenzhen, China</a:t>
            </a:r>
          </a:p>
          <a:p>
            <a:pPr lvl="0">
              <a:buNone/>
            </a:pPr>
            <a:endParaRPr lang="en-AU" dirty="0" smtClean="0"/>
          </a:p>
          <a:p>
            <a:pPr>
              <a:buNone/>
            </a:pPr>
            <a:r>
              <a:rPr lang="en-US" sz="7200" dirty="0" smtClean="0"/>
              <a:t>  </a:t>
            </a:r>
            <a:r>
              <a:rPr lang="zh-CN" altLang="en-US" sz="7200" dirty="0" smtClean="0"/>
              <a:t>（部分摘自于</a:t>
            </a:r>
            <a:r>
              <a:rPr lang="en-US" altLang="zh-CN" sz="7200" dirty="0" smtClean="0"/>
              <a:t>LinkedIn)</a:t>
            </a:r>
            <a:endParaRPr lang="en-AU" sz="7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b="1" dirty="0" smtClean="0"/>
              <a:t>上期回顾</a:t>
            </a:r>
            <a:r>
              <a:rPr lang="zh-CN" altLang="en-US" sz="4000" b="1" dirty="0" smtClean="0">
                <a:sym typeface="Wingdings" pitchFamily="2" charset="2"/>
              </a:rPr>
              <a:t></a:t>
            </a:r>
            <a:r>
              <a:rPr lang="en-US" altLang="zh-CN" sz="4000" b="1" dirty="0" smtClean="0">
                <a:sym typeface="Wingdings" pitchFamily="2" charset="2"/>
              </a:rPr>
              <a:t/>
            </a:r>
            <a:br>
              <a:rPr lang="en-US" altLang="zh-CN" sz="4000" b="1" dirty="0" smtClean="0">
                <a:sym typeface="Wingdings" pitchFamily="2" charset="2"/>
              </a:rPr>
            </a:br>
            <a:r>
              <a:rPr lang="en-US" altLang="zh-CN" sz="4000" b="1" dirty="0" smtClean="0">
                <a:sym typeface="Wingdings" pitchFamily="2" charset="2"/>
              </a:rPr>
              <a:t>BBQ+ networking, 24/05/15</a:t>
            </a:r>
            <a:endParaRPr lang="en-AU" altLang="en-US" sz="4000" b="1" dirty="0" smtClean="0"/>
          </a:p>
        </p:txBody>
      </p:sp>
      <p:pic>
        <p:nvPicPr>
          <p:cNvPr id="1025" name="Picture 1"/>
          <p:cNvPicPr>
            <a:picLocks noChangeAspect="1" noChangeArrowheads="1"/>
          </p:cNvPicPr>
          <p:nvPr/>
        </p:nvPicPr>
        <p:blipFill>
          <a:blip r:embed="rId2" cstate="print"/>
          <a:srcRect l="1596" t="23404" r="4259" b="14894"/>
          <a:stretch>
            <a:fillRect/>
          </a:stretch>
        </p:blipFill>
        <p:spPr bwMode="auto">
          <a:xfrm>
            <a:off x="0" y="1556792"/>
            <a:ext cx="4834468" cy="2376264"/>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l="11054" t="16845" r="5248" b="15777"/>
          <a:stretch>
            <a:fillRect/>
          </a:stretch>
        </p:blipFill>
        <p:spPr bwMode="auto">
          <a:xfrm>
            <a:off x="1619672" y="4149080"/>
            <a:ext cx="4929548" cy="2232248"/>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932040" y="1700808"/>
            <a:ext cx="3995936" cy="224436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5"/>
                                        </p:tgtEl>
                                        <p:attrNameLst>
                                          <p:attrName>style.visibility</p:attrName>
                                        </p:attrNameLst>
                                      </p:cBhvr>
                                      <p:to>
                                        <p:strVal val="visible"/>
                                      </p:to>
                                    </p:set>
                                    <p:anim calcmode="lin" valueType="num">
                                      <p:cBhvr additive="base">
                                        <p:cTn id="11" dur="500" fill="hold"/>
                                        <p:tgtEl>
                                          <p:spTgt spid="1025"/>
                                        </p:tgtEl>
                                        <p:attrNameLst>
                                          <p:attrName>ppt_x</p:attrName>
                                        </p:attrNameLst>
                                      </p:cBhvr>
                                      <p:tavLst>
                                        <p:tav tm="0">
                                          <p:val>
                                            <p:strVal val="#ppt_x"/>
                                          </p:val>
                                        </p:tav>
                                        <p:tav tm="100000">
                                          <p:val>
                                            <p:strVal val="#ppt_x"/>
                                          </p:val>
                                        </p:tav>
                                      </p:tavLst>
                                    </p:anim>
                                    <p:anim calcmode="lin" valueType="num">
                                      <p:cBhvr additive="base">
                                        <p:cTn id="12" dur="500" fill="hold"/>
                                        <p:tgtEl>
                                          <p:spTgt spid="10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ppt_x"/>
                                          </p:val>
                                        </p:tav>
                                        <p:tav tm="100000">
                                          <p:val>
                                            <p:strVal val="#ppt_x"/>
                                          </p:val>
                                        </p:tav>
                                      </p:tavLst>
                                    </p:anim>
                                    <p:anim calcmode="lin" valueType="num">
                                      <p:cBhvr additive="base">
                                        <p:cTn id="1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ACEIA </a:t>
            </a:r>
            <a:r>
              <a:rPr lang="zh-CN" altLang="en-US" dirty="0" smtClean="0"/>
              <a:t>合作伙伴</a:t>
            </a:r>
            <a:endParaRPr lang="en-AU" dirty="0"/>
          </a:p>
        </p:txBody>
      </p:sp>
      <p:pic>
        <p:nvPicPr>
          <p:cNvPr id="4" name="Picture 2" descr="K-EVOLUTION PTY LTD"/>
          <p:cNvPicPr>
            <a:picLocks noChangeAspect="1" noChangeArrowheads="1"/>
          </p:cNvPicPr>
          <p:nvPr/>
        </p:nvPicPr>
        <p:blipFill>
          <a:blip r:embed="rId2" cstate="print"/>
          <a:srcRect/>
          <a:stretch>
            <a:fillRect/>
          </a:stretch>
        </p:blipFill>
        <p:spPr bwMode="auto">
          <a:xfrm>
            <a:off x="1187624" y="1628800"/>
            <a:ext cx="3240360" cy="1080120"/>
          </a:xfrm>
          <a:prstGeom prst="rect">
            <a:avLst/>
          </a:prstGeom>
          <a:noFill/>
        </p:spPr>
      </p:pic>
      <p:sp>
        <p:nvSpPr>
          <p:cNvPr id="37890" name="AutoShape 2" descr="Image result for 创业力量"/>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37892" name="AutoShape 4" descr="Image result for 创业力量"/>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37894" name="AutoShape 6" descr="Image result for 创业力量"/>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37896" name="Picture 8" descr="http://au.wesousou.com/Uploads/2015/05/16/55567e2184fef.jpg"/>
          <p:cNvPicPr>
            <a:picLocks noChangeAspect="1" noChangeArrowheads="1"/>
          </p:cNvPicPr>
          <p:nvPr/>
        </p:nvPicPr>
        <p:blipFill>
          <a:blip r:embed="rId3" cstate="print"/>
          <a:srcRect/>
          <a:stretch>
            <a:fillRect/>
          </a:stretch>
        </p:blipFill>
        <p:spPr bwMode="auto">
          <a:xfrm>
            <a:off x="6084168" y="1700808"/>
            <a:ext cx="1800200" cy="1800200"/>
          </a:xfrm>
          <a:prstGeom prst="rect">
            <a:avLst/>
          </a:prstGeom>
          <a:noFill/>
        </p:spPr>
      </p:pic>
      <p:pic>
        <p:nvPicPr>
          <p:cNvPr id="37897" name="Picture 9"/>
          <p:cNvPicPr>
            <a:picLocks noChangeAspect="1" noChangeArrowheads="1"/>
          </p:cNvPicPr>
          <p:nvPr/>
        </p:nvPicPr>
        <p:blipFill>
          <a:blip r:embed="rId4" cstate="print"/>
          <a:srcRect l="22964" t="27188" r="60987" b="66906"/>
          <a:stretch>
            <a:fillRect/>
          </a:stretch>
        </p:blipFill>
        <p:spPr bwMode="auto">
          <a:xfrm>
            <a:off x="1259632" y="2780928"/>
            <a:ext cx="3132348" cy="648072"/>
          </a:xfrm>
          <a:prstGeom prst="rect">
            <a:avLst/>
          </a:prstGeom>
          <a:noFill/>
          <a:ln w="9525">
            <a:noFill/>
            <a:miter lim="800000"/>
            <a:headEnd/>
            <a:tailEnd/>
          </a:ln>
        </p:spPr>
      </p:pic>
      <p:pic>
        <p:nvPicPr>
          <p:cNvPr id="37900" name="Picture 12"/>
          <p:cNvPicPr>
            <a:picLocks noChangeAspect="1" noChangeArrowheads="1"/>
          </p:cNvPicPr>
          <p:nvPr/>
        </p:nvPicPr>
        <p:blipFill>
          <a:blip r:embed="rId5" cstate="print"/>
          <a:srcRect l="12920" t="11610" r="65496" b="74609"/>
          <a:stretch>
            <a:fillRect/>
          </a:stretch>
        </p:blipFill>
        <p:spPr bwMode="auto">
          <a:xfrm>
            <a:off x="1259632" y="4869160"/>
            <a:ext cx="2808312" cy="1008112"/>
          </a:xfrm>
          <a:prstGeom prst="rect">
            <a:avLst/>
          </a:prstGeom>
          <a:noFill/>
          <a:ln w="9525">
            <a:noFill/>
            <a:miter lim="800000"/>
            <a:headEnd/>
            <a:tailEnd/>
          </a:ln>
        </p:spPr>
      </p:pic>
      <p:pic>
        <p:nvPicPr>
          <p:cNvPr id="37902" name="Picture 14" descr="http://i.aoweibang.com/img/x0SPAp-mVqs1HADHUwWJu3iMI3A84_e86x1vl4x2Y7lgNl37sr7_7toQoShiGzMUgbA-fkv8Yz4o7V7wYTr36AaEz0xcBodhbHEUQvh-dTa_trMMv7Fwyn5537TBeEcN/awb.jpg"/>
          <p:cNvPicPr>
            <a:picLocks noChangeAspect="1" noChangeArrowheads="1"/>
          </p:cNvPicPr>
          <p:nvPr/>
        </p:nvPicPr>
        <p:blipFill>
          <a:blip r:embed="rId6" cstate="print"/>
          <a:srcRect/>
          <a:stretch>
            <a:fillRect/>
          </a:stretch>
        </p:blipFill>
        <p:spPr bwMode="auto">
          <a:xfrm>
            <a:off x="6084168" y="4077072"/>
            <a:ext cx="1800200" cy="1800201"/>
          </a:xfrm>
          <a:prstGeom prst="rect">
            <a:avLst/>
          </a:prstGeom>
          <a:noFill/>
        </p:spPr>
      </p:pic>
      <p:sp>
        <p:nvSpPr>
          <p:cNvPr id="4098" name="AutoShape 2" descr="无忧生活"/>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4100" name="AutoShape 4" descr="无忧生活"/>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4101" name="Picture 5"/>
          <p:cNvPicPr>
            <a:picLocks noChangeAspect="1" noChangeArrowheads="1"/>
          </p:cNvPicPr>
          <p:nvPr/>
        </p:nvPicPr>
        <p:blipFill>
          <a:blip r:embed="rId7" cstate="print"/>
          <a:srcRect l="8021" t="11438" r="72609" b="77734"/>
          <a:stretch>
            <a:fillRect/>
          </a:stretch>
        </p:blipFill>
        <p:spPr bwMode="auto">
          <a:xfrm>
            <a:off x="1259632" y="3717032"/>
            <a:ext cx="2978514" cy="936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AU" dirty="0" smtClean="0"/>
              <a:t>ACEIA</a:t>
            </a:r>
            <a:r>
              <a:rPr lang="zh-CN" altLang="en-US" dirty="0" smtClean="0"/>
              <a:t>和</a:t>
            </a:r>
            <a:r>
              <a:rPr lang="en-AU" dirty="0" smtClean="0"/>
              <a:t>K-Evolution </a:t>
            </a:r>
            <a:br>
              <a:rPr lang="en-AU" dirty="0" smtClean="0"/>
            </a:br>
            <a:r>
              <a:rPr lang="zh-CN" altLang="en-US" dirty="0" smtClean="0"/>
              <a:t>长期合作计划</a:t>
            </a:r>
            <a:endParaRPr lang="en-AU" dirty="0"/>
          </a:p>
        </p:txBody>
      </p:sp>
      <p:pic>
        <p:nvPicPr>
          <p:cNvPr id="2050" name="Picture 2" descr="K-EVOLUTION PTY LTD"/>
          <p:cNvPicPr>
            <a:picLocks noChangeAspect="1" noChangeArrowheads="1"/>
          </p:cNvPicPr>
          <p:nvPr/>
        </p:nvPicPr>
        <p:blipFill>
          <a:blip r:embed="rId2" cstate="print"/>
          <a:srcRect/>
          <a:stretch>
            <a:fillRect/>
          </a:stretch>
        </p:blipFill>
        <p:spPr bwMode="auto">
          <a:xfrm>
            <a:off x="4716016" y="2276872"/>
            <a:ext cx="3888432" cy="1368152"/>
          </a:xfrm>
          <a:prstGeom prst="rect">
            <a:avLst/>
          </a:prstGeom>
          <a:noFill/>
        </p:spPr>
      </p:pic>
      <p:pic>
        <p:nvPicPr>
          <p:cNvPr id="6" name="Picture 2" descr="C:\Users\Rendong\Documents\ACEIA-工信联盟\aceia_log.png"/>
          <p:cNvPicPr>
            <a:picLocks noChangeAspect="1" noChangeArrowheads="1"/>
          </p:cNvPicPr>
          <p:nvPr/>
        </p:nvPicPr>
        <p:blipFill>
          <a:blip r:embed="rId3" cstate="print"/>
          <a:srcRect/>
          <a:stretch>
            <a:fillRect/>
          </a:stretch>
        </p:blipFill>
        <p:spPr bwMode="auto">
          <a:xfrm>
            <a:off x="251520" y="1772816"/>
            <a:ext cx="2304256" cy="2315909"/>
          </a:xfrm>
          <a:prstGeom prst="rect">
            <a:avLst/>
          </a:prstGeom>
          <a:noFill/>
        </p:spPr>
      </p:pic>
      <p:pic>
        <p:nvPicPr>
          <p:cNvPr id="3" name="Picture 2" descr="http://cliparts.co/cliparts/pT7/KR9/pT7KR9Ggc.jpg"/>
          <p:cNvPicPr>
            <a:picLocks noChangeAspect="1" noChangeArrowheads="1"/>
          </p:cNvPicPr>
          <p:nvPr/>
        </p:nvPicPr>
        <p:blipFill>
          <a:blip r:embed="rId4" cstate="print"/>
          <a:srcRect/>
          <a:stretch>
            <a:fillRect/>
          </a:stretch>
        </p:blipFill>
        <p:spPr bwMode="auto">
          <a:xfrm>
            <a:off x="2699792" y="2564904"/>
            <a:ext cx="1872208" cy="77810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AU" b="1" cap="all" dirty="0" smtClean="0"/>
              <a:t>ACGI EXPO </a:t>
            </a:r>
            <a:br>
              <a:rPr lang="en-AU" b="1" cap="all" dirty="0" smtClean="0"/>
            </a:br>
            <a:r>
              <a:rPr lang="en-US" altLang="zh-CN" cap="all" dirty="0" smtClean="0"/>
              <a:t>2015</a:t>
            </a:r>
            <a:r>
              <a:rPr lang="zh-CN" altLang="en-US" cap="all" dirty="0" smtClean="0"/>
              <a:t>年澳大利亚华人学生招聘展</a:t>
            </a:r>
            <a:endParaRPr lang="en-AU" dirty="0"/>
          </a:p>
        </p:txBody>
      </p:sp>
      <p:sp>
        <p:nvSpPr>
          <p:cNvPr id="3" name="内容占位符 2"/>
          <p:cNvSpPr>
            <a:spLocks noGrp="1"/>
          </p:cNvSpPr>
          <p:nvPr>
            <p:ph idx="1"/>
          </p:nvPr>
        </p:nvSpPr>
        <p:spPr>
          <a:xfrm>
            <a:off x="179512" y="1772816"/>
            <a:ext cx="8229600" cy="4265315"/>
          </a:xfrm>
        </p:spPr>
        <p:txBody>
          <a:bodyPr>
            <a:normAutofit/>
          </a:bodyPr>
          <a:lstStyle/>
          <a:p>
            <a:r>
              <a:rPr lang="en-US" altLang="zh-CN" sz="2800" dirty="0" smtClean="0"/>
              <a:t>Warm-up </a:t>
            </a:r>
            <a:r>
              <a:rPr lang="en-US" sz="2800" dirty="0" smtClean="0"/>
              <a:t>Seminar </a:t>
            </a:r>
            <a:r>
              <a:rPr lang="zh-CN" altLang="en-US" sz="2800" dirty="0" smtClean="0"/>
              <a:t>（</a:t>
            </a:r>
            <a:r>
              <a:rPr lang="en-US" altLang="zh-CN" sz="2800" dirty="0" smtClean="0"/>
              <a:t>end of Aug</a:t>
            </a:r>
            <a:r>
              <a:rPr lang="zh-CN" altLang="en-US" sz="2800" dirty="0" smtClean="0"/>
              <a:t>）</a:t>
            </a:r>
            <a:endParaRPr lang="en-US" sz="2800" dirty="0" smtClean="0"/>
          </a:p>
          <a:p>
            <a:pPr>
              <a:buNone/>
            </a:pPr>
            <a:r>
              <a:rPr lang="zh-CN" altLang="en-US" sz="2800" dirty="0" smtClean="0"/>
              <a:t>      工程</a:t>
            </a:r>
            <a:r>
              <a:rPr lang="en-US" altLang="zh-CN" sz="2800" dirty="0" smtClean="0"/>
              <a:t>IT</a:t>
            </a:r>
            <a:r>
              <a:rPr lang="zh-CN" altLang="en-US" sz="2800" dirty="0" smtClean="0"/>
              <a:t>学生专场</a:t>
            </a:r>
            <a:endParaRPr lang="en-US" altLang="zh-CN" dirty="0" smtClean="0"/>
          </a:p>
          <a:p>
            <a:pPr>
              <a:buNone/>
            </a:pPr>
            <a:r>
              <a:rPr lang="zh-CN" altLang="en-US" dirty="0" smtClean="0"/>
              <a:t> </a:t>
            </a:r>
            <a:endParaRPr lang="en-US" altLang="zh-CN" dirty="0" smtClean="0"/>
          </a:p>
          <a:p>
            <a:r>
              <a:rPr lang="en-US" altLang="zh-CN" sz="2800" dirty="0" smtClean="0"/>
              <a:t>ACGI Job Expo 28/09/2015</a:t>
            </a:r>
          </a:p>
          <a:p>
            <a:pPr>
              <a:buNone/>
            </a:pPr>
            <a:r>
              <a:rPr lang="en-US" altLang="zh-CN" sz="2800" dirty="0" smtClean="0"/>
              <a:t>                -ACEIA</a:t>
            </a:r>
            <a:r>
              <a:rPr lang="zh-CN" altLang="en-US" sz="2800" dirty="0" smtClean="0"/>
              <a:t>的参与</a:t>
            </a:r>
            <a:endParaRPr lang="en-US" altLang="zh-CN" sz="2800" dirty="0" smtClean="0"/>
          </a:p>
          <a:p>
            <a:pPr>
              <a:buNone/>
            </a:pPr>
            <a:r>
              <a:rPr lang="en-US" altLang="zh-CN" sz="2000" dirty="0" smtClean="0"/>
              <a:t>       http://acgiexpo.com.au/</a:t>
            </a:r>
          </a:p>
          <a:p>
            <a:endParaRPr lang="en-US" altLang="zh-CN" dirty="0" smtClean="0"/>
          </a:p>
          <a:p>
            <a:pPr>
              <a:buNone/>
            </a:pPr>
            <a:endParaRPr lang="en-US" altLang="zh-CN" dirty="0" smtClean="0"/>
          </a:p>
        </p:txBody>
      </p:sp>
      <p:pic>
        <p:nvPicPr>
          <p:cNvPr id="14338" name="Picture 2" descr="https://fbcdn-profile-a.akamaihd.net/hprofile-ak-xfp1/v/t1.0-1/p160x160/1625710_1569035133309230_863194468668268478_n.png?oh=6178e61ffb186e2fe6ca5bd3da95b13e&amp;oe=5610D201&amp;__gda__=1448159899_d237168dc9d33aedf93a4ffc98b60f52"/>
          <p:cNvPicPr>
            <a:picLocks noChangeAspect="1" noChangeArrowheads="1"/>
          </p:cNvPicPr>
          <p:nvPr/>
        </p:nvPicPr>
        <p:blipFill>
          <a:blip r:embed="rId2" cstate="print"/>
          <a:srcRect/>
          <a:stretch>
            <a:fillRect/>
          </a:stretch>
        </p:blipFill>
        <p:spPr bwMode="auto">
          <a:xfrm>
            <a:off x="6300192" y="1340768"/>
            <a:ext cx="2592288" cy="2592290"/>
          </a:xfrm>
          <a:prstGeom prst="rect">
            <a:avLst/>
          </a:prstGeom>
          <a:noFill/>
        </p:spPr>
      </p:pic>
      <p:pic>
        <p:nvPicPr>
          <p:cNvPr id="2050" name="Picture 2" descr="http://k-evolution.com.au/wp-content/uploads/2014/12/slider_bg1.jpg"/>
          <p:cNvPicPr>
            <a:picLocks noChangeAspect="1" noChangeArrowheads="1"/>
          </p:cNvPicPr>
          <p:nvPr/>
        </p:nvPicPr>
        <p:blipFill>
          <a:blip r:embed="rId3" cstate="print"/>
          <a:srcRect/>
          <a:stretch>
            <a:fillRect/>
          </a:stretch>
        </p:blipFill>
        <p:spPr bwMode="auto">
          <a:xfrm>
            <a:off x="4231249" y="4005064"/>
            <a:ext cx="4733239" cy="266429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916832"/>
            <a:ext cx="8229600" cy="2016224"/>
          </a:xfrm>
        </p:spPr>
        <p:txBody>
          <a:bodyPr>
            <a:noAutofit/>
          </a:bodyPr>
          <a:lstStyle/>
          <a:p>
            <a:r>
              <a:rPr lang="en-AU" sz="6000" dirty="0" smtClean="0"/>
              <a:t>Q&amp;A</a:t>
            </a:r>
            <a:br>
              <a:rPr lang="en-AU" sz="6000" dirty="0" smtClean="0"/>
            </a:br>
            <a:r>
              <a:rPr lang="en-AU" sz="6000" dirty="0" smtClean="0"/>
              <a:t>Networking</a:t>
            </a:r>
            <a:endParaRPr lang="en-AU" sz="6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聚会流程</a:t>
            </a:r>
            <a:endParaRPr lang="en-AU" dirty="0"/>
          </a:p>
        </p:txBody>
      </p:sp>
      <p:sp>
        <p:nvSpPr>
          <p:cNvPr id="3" name="内容占位符 2"/>
          <p:cNvSpPr>
            <a:spLocks noGrp="1"/>
          </p:cNvSpPr>
          <p:nvPr>
            <p:ph idx="1"/>
          </p:nvPr>
        </p:nvSpPr>
        <p:spPr>
          <a:xfrm>
            <a:off x="457200" y="1600200"/>
            <a:ext cx="8229600" cy="5069160"/>
          </a:xfrm>
        </p:spPr>
        <p:txBody>
          <a:bodyPr>
            <a:normAutofit fontScale="40000" lnSpcReduction="20000"/>
          </a:bodyPr>
          <a:lstStyle/>
          <a:p>
            <a:pPr lvl="0">
              <a:buFont typeface="Wingdings" pitchFamily="2" charset="2"/>
              <a:buChar char="q"/>
            </a:pPr>
            <a:r>
              <a:rPr lang="zh-CN" altLang="en-US" dirty="0" smtClean="0"/>
              <a:t>开场致词 </a:t>
            </a:r>
            <a:r>
              <a:rPr lang="en-US" altLang="zh-CN" dirty="0" smtClean="0">
                <a:solidFill>
                  <a:srgbClr val="FF0000"/>
                </a:solidFill>
              </a:rPr>
              <a:t>(10’) Raymond</a:t>
            </a:r>
          </a:p>
          <a:p>
            <a:pPr lvl="0">
              <a:buFont typeface="Wingdings" pitchFamily="2" charset="2"/>
              <a:buChar char="q"/>
            </a:pPr>
            <a:endParaRPr lang="en-AU" dirty="0" smtClean="0"/>
          </a:p>
          <a:p>
            <a:pPr lvl="0">
              <a:buFont typeface="Wingdings" pitchFamily="2" charset="2"/>
              <a:buChar char="q"/>
            </a:pPr>
            <a:r>
              <a:rPr lang="en-AU" dirty="0" smtClean="0"/>
              <a:t>ACEIA</a:t>
            </a:r>
            <a:r>
              <a:rPr lang="zh-CN" altLang="en-US" dirty="0" smtClean="0"/>
              <a:t>的宗旨及发展方向</a:t>
            </a:r>
            <a:r>
              <a:rPr lang="en-AU" altLang="zh-CN" dirty="0" smtClean="0"/>
              <a:t>,</a:t>
            </a:r>
            <a:r>
              <a:rPr lang="zh-CN" altLang="en-US" dirty="0" smtClean="0"/>
              <a:t>活动板块  </a:t>
            </a:r>
            <a:r>
              <a:rPr lang="en-US" altLang="zh-CN" dirty="0" smtClean="0">
                <a:solidFill>
                  <a:srgbClr val="FF0000"/>
                </a:solidFill>
              </a:rPr>
              <a:t>(10’) Raymond</a:t>
            </a:r>
          </a:p>
          <a:p>
            <a:pPr lvl="0">
              <a:buNone/>
            </a:pPr>
            <a:endParaRPr lang="en-US" altLang="zh-CN" dirty="0" smtClean="0"/>
          </a:p>
          <a:p>
            <a:pPr lvl="0">
              <a:buFont typeface="Wingdings" pitchFamily="2" charset="2"/>
              <a:buChar char="q"/>
            </a:pPr>
            <a:r>
              <a:rPr lang="zh-CN" altLang="en-US" dirty="0" smtClean="0"/>
              <a:t>本次技术话题</a:t>
            </a:r>
            <a:r>
              <a:rPr lang="en-AU" altLang="zh-CN" dirty="0" smtClean="0"/>
              <a:t>1</a:t>
            </a:r>
            <a:r>
              <a:rPr lang="zh-CN" altLang="en-US" dirty="0" smtClean="0"/>
              <a:t>： </a:t>
            </a:r>
            <a:r>
              <a:rPr lang="en-US" altLang="zh-CN" dirty="0" err="1" smtClean="0"/>
              <a:t>DevOps</a:t>
            </a:r>
            <a:r>
              <a:rPr lang="en-US" altLang="zh-CN" dirty="0" smtClean="0"/>
              <a:t> </a:t>
            </a:r>
            <a:r>
              <a:rPr lang="en-US" altLang="zh-CN" dirty="0" smtClean="0">
                <a:solidFill>
                  <a:srgbClr val="FF0000"/>
                </a:solidFill>
              </a:rPr>
              <a:t>(30’) Jack</a:t>
            </a:r>
          </a:p>
          <a:p>
            <a:pPr lvl="0">
              <a:buFont typeface="Wingdings" pitchFamily="2" charset="2"/>
              <a:buChar char="q"/>
            </a:pPr>
            <a:r>
              <a:rPr lang="en-US" altLang="zh-CN" dirty="0" smtClean="0">
                <a:solidFill>
                  <a:srgbClr val="FF0000"/>
                </a:solidFill>
              </a:rPr>
              <a:t>break</a:t>
            </a:r>
          </a:p>
          <a:p>
            <a:pPr lvl="0">
              <a:buNone/>
            </a:pPr>
            <a:endParaRPr lang="en-US" altLang="zh-CN" dirty="0" smtClean="0">
              <a:solidFill>
                <a:srgbClr val="FF0000"/>
              </a:solidFill>
            </a:endParaRPr>
          </a:p>
          <a:p>
            <a:pPr lvl="0">
              <a:buFont typeface="Wingdings" pitchFamily="2" charset="2"/>
              <a:buChar char="q"/>
            </a:pPr>
            <a:r>
              <a:rPr lang="zh-CN" altLang="en-US" dirty="0" smtClean="0">
                <a:latin typeface="Calibri" pitchFamily="34" charset="0"/>
              </a:rPr>
              <a:t>求职技巧探讨 </a:t>
            </a:r>
            <a:r>
              <a:rPr lang="en-AU" altLang="zh-CN" dirty="0" smtClean="0">
                <a:solidFill>
                  <a:srgbClr val="FF0000"/>
                </a:solidFill>
              </a:rPr>
              <a:t>(30’) LING</a:t>
            </a:r>
          </a:p>
          <a:p>
            <a:pPr lvl="0">
              <a:buFont typeface="Wingdings" pitchFamily="2" charset="2"/>
              <a:buChar char="q"/>
            </a:pPr>
            <a:endParaRPr lang="en-AU" altLang="zh-CN" dirty="0" smtClean="0">
              <a:solidFill>
                <a:srgbClr val="FF0000"/>
              </a:solidFill>
            </a:endParaRPr>
          </a:p>
          <a:p>
            <a:pPr lvl="0">
              <a:buFont typeface="Wingdings" pitchFamily="2" charset="2"/>
              <a:buChar char="q"/>
            </a:pPr>
            <a:r>
              <a:rPr lang="zh-CN" altLang="en-US" dirty="0" smtClean="0"/>
              <a:t>本次技术话题</a:t>
            </a:r>
            <a:r>
              <a:rPr lang="en-AU" altLang="zh-CN" dirty="0" smtClean="0"/>
              <a:t>2</a:t>
            </a:r>
            <a:r>
              <a:rPr lang="zh-CN" altLang="en-US" dirty="0" smtClean="0"/>
              <a:t>：</a:t>
            </a:r>
            <a:r>
              <a:rPr lang="en-US" altLang="zh-CN" dirty="0" smtClean="0"/>
              <a:t> Internet of Things </a:t>
            </a:r>
            <a:r>
              <a:rPr lang="en-US" altLang="zh-CN" dirty="0" smtClean="0">
                <a:solidFill>
                  <a:srgbClr val="FF0000"/>
                </a:solidFill>
              </a:rPr>
              <a:t>(30’) Jeff</a:t>
            </a:r>
          </a:p>
          <a:p>
            <a:pPr lvl="0">
              <a:buFont typeface="Wingdings" pitchFamily="2" charset="2"/>
              <a:buChar char="q"/>
            </a:pPr>
            <a:r>
              <a:rPr lang="en-US" altLang="zh-CN" dirty="0" smtClean="0">
                <a:solidFill>
                  <a:srgbClr val="FF0000"/>
                </a:solidFill>
              </a:rPr>
              <a:t>break</a:t>
            </a:r>
          </a:p>
          <a:p>
            <a:pPr lvl="0">
              <a:buFont typeface="Wingdings" pitchFamily="2" charset="2"/>
              <a:buChar char="q"/>
            </a:pPr>
            <a:endParaRPr lang="en-US" altLang="zh-CN" dirty="0" smtClean="0"/>
          </a:p>
          <a:p>
            <a:pPr lvl="0">
              <a:buFont typeface="Wingdings" pitchFamily="2" charset="2"/>
              <a:buChar char="q"/>
            </a:pPr>
            <a:r>
              <a:rPr lang="zh-CN" altLang="en-US" dirty="0" smtClean="0"/>
              <a:t>相关职位推荐及分析 </a:t>
            </a:r>
            <a:r>
              <a:rPr lang="en-US" altLang="zh-CN" dirty="0" smtClean="0"/>
              <a:t>(CBA, Optus, M2, etc)</a:t>
            </a:r>
            <a:r>
              <a:rPr lang="en-AU" altLang="zh-CN" dirty="0" smtClean="0"/>
              <a:t> </a:t>
            </a:r>
            <a:r>
              <a:rPr lang="en-AU" altLang="zh-CN" dirty="0" smtClean="0">
                <a:solidFill>
                  <a:srgbClr val="FF0000"/>
                </a:solidFill>
              </a:rPr>
              <a:t>(20’) LING/Andrew/Raymond</a:t>
            </a:r>
          </a:p>
          <a:p>
            <a:pPr lvl="0">
              <a:buFont typeface="Wingdings" pitchFamily="2" charset="2"/>
              <a:buChar char="q"/>
            </a:pPr>
            <a:endParaRPr lang="en-AU" altLang="zh-CN" dirty="0" smtClean="0">
              <a:solidFill>
                <a:srgbClr val="FF0000"/>
              </a:solidFill>
            </a:endParaRPr>
          </a:p>
          <a:p>
            <a:pPr lvl="0">
              <a:buFont typeface="Wingdings" pitchFamily="2" charset="2"/>
              <a:buChar char="q"/>
            </a:pPr>
            <a:r>
              <a:rPr lang="zh-CN" altLang="en-US" dirty="0" smtClean="0"/>
              <a:t>本次技术话题</a:t>
            </a:r>
            <a:r>
              <a:rPr lang="en-AU" altLang="zh-CN" dirty="0" smtClean="0"/>
              <a:t>3: </a:t>
            </a:r>
            <a:r>
              <a:rPr lang="en-US" altLang="zh-CN" dirty="0" smtClean="0"/>
              <a:t>Java 8 and beyond </a:t>
            </a:r>
            <a:r>
              <a:rPr lang="en-US" altLang="zh-CN" dirty="0" smtClean="0">
                <a:solidFill>
                  <a:srgbClr val="FF0000"/>
                </a:solidFill>
              </a:rPr>
              <a:t>(30’) Eric</a:t>
            </a:r>
          </a:p>
          <a:p>
            <a:pPr lvl="0">
              <a:buFont typeface="Wingdings" pitchFamily="2" charset="2"/>
              <a:buChar char="q"/>
            </a:pPr>
            <a:r>
              <a:rPr lang="en-US" altLang="zh-CN" dirty="0" smtClean="0">
                <a:solidFill>
                  <a:srgbClr val="FF0000"/>
                </a:solidFill>
              </a:rPr>
              <a:t>break</a:t>
            </a:r>
          </a:p>
          <a:p>
            <a:pPr lvl="0">
              <a:buFont typeface="Wingdings" pitchFamily="2" charset="2"/>
              <a:buChar char="q"/>
            </a:pPr>
            <a:endParaRPr lang="en-AU" dirty="0" smtClean="0"/>
          </a:p>
          <a:p>
            <a:pPr lvl="0">
              <a:buFont typeface="Wingdings" pitchFamily="2" charset="2"/>
              <a:buChar char="q"/>
            </a:pPr>
            <a:r>
              <a:rPr lang="en-AU" dirty="0" smtClean="0"/>
              <a:t>ACEIA</a:t>
            </a:r>
            <a:r>
              <a:rPr lang="zh-CN" altLang="en-US" dirty="0" smtClean="0"/>
              <a:t>核心团队搭建意向：介绍工信群组建核心团队的想法及计划，人才吸引及技能要求。</a:t>
            </a:r>
            <a:r>
              <a:rPr lang="en-AU" altLang="zh-CN" dirty="0" smtClean="0">
                <a:solidFill>
                  <a:srgbClr val="FF0000"/>
                </a:solidFill>
              </a:rPr>
              <a:t>(15’) </a:t>
            </a:r>
            <a:r>
              <a:rPr lang="en-US" altLang="zh-CN" dirty="0" smtClean="0">
                <a:solidFill>
                  <a:srgbClr val="FF0000"/>
                </a:solidFill>
              </a:rPr>
              <a:t>LING</a:t>
            </a:r>
          </a:p>
          <a:p>
            <a:pPr lvl="0">
              <a:buFont typeface="Wingdings" pitchFamily="2" charset="2"/>
              <a:buChar char="q"/>
            </a:pPr>
            <a:endParaRPr lang="en-AU" dirty="0" smtClean="0"/>
          </a:p>
          <a:p>
            <a:pPr lvl="0">
              <a:buFont typeface="Wingdings" pitchFamily="2" charset="2"/>
              <a:buChar char="q"/>
            </a:pPr>
            <a:r>
              <a:rPr lang="zh-CN" altLang="en-US" dirty="0" smtClean="0"/>
              <a:t>介绍</a:t>
            </a:r>
            <a:r>
              <a:rPr lang="en-AU" dirty="0" smtClean="0"/>
              <a:t>ACEIA</a:t>
            </a:r>
            <a:r>
              <a:rPr lang="zh-CN" altLang="en-US" dirty="0" smtClean="0"/>
              <a:t>和</a:t>
            </a:r>
            <a:r>
              <a:rPr lang="en-AU" dirty="0" smtClean="0"/>
              <a:t>K-Evolution </a:t>
            </a:r>
            <a:r>
              <a:rPr lang="zh-CN" altLang="en-US" dirty="0" smtClean="0"/>
              <a:t>长期合作的计划</a:t>
            </a:r>
            <a:r>
              <a:rPr lang="en-AU" dirty="0" smtClean="0"/>
              <a:t>: </a:t>
            </a:r>
            <a:r>
              <a:rPr lang="zh-CN" altLang="en-US" dirty="0" smtClean="0"/>
              <a:t>介绍</a:t>
            </a:r>
            <a:r>
              <a:rPr lang="en-AU" dirty="0" smtClean="0"/>
              <a:t>K-Evolution, </a:t>
            </a:r>
            <a:r>
              <a:rPr lang="zh-CN" altLang="en-US" dirty="0" smtClean="0"/>
              <a:t>双方优势及互补分析，近期社会活动 </a:t>
            </a:r>
            <a:r>
              <a:rPr lang="en-AU" altLang="zh-CN" dirty="0" smtClean="0">
                <a:solidFill>
                  <a:srgbClr val="FF0000"/>
                </a:solidFill>
              </a:rPr>
              <a:t>(20’) </a:t>
            </a:r>
            <a:r>
              <a:rPr lang="en-US" altLang="zh-CN" dirty="0" smtClean="0">
                <a:solidFill>
                  <a:srgbClr val="FF0000"/>
                </a:solidFill>
              </a:rPr>
              <a:t>Ken (MIMO)</a:t>
            </a:r>
            <a:endParaRPr lang="en-AU" altLang="zh-CN" dirty="0" smtClean="0">
              <a:solidFill>
                <a:srgbClr val="FF0000"/>
              </a:solidFill>
            </a:endParaRPr>
          </a:p>
          <a:p>
            <a:pPr lvl="0">
              <a:buFont typeface="Wingdings" pitchFamily="2" charset="2"/>
              <a:buChar char="q"/>
            </a:pPr>
            <a:endParaRPr lang="en-AU" altLang="zh-CN" dirty="0" smtClean="0">
              <a:solidFill>
                <a:srgbClr val="FF0000"/>
              </a:solidFill>
            </a:endParaRPr>
          </a:p>
          <a:p>
            <a:pPr lvl="0">
              <a:buFont typeface="Wingdings" pitchFamily="2" charset="2"/>
              <a:buChar char="q"/>
            </a:pPr>
            <a:r>
              <a:rPr lang="en-US" altLang="zh-CN" dirty="0" smtClean="0"/>
              <a:t>Q&amp;A , Networking </a:t>
            </a:r>
            <a:r>
              <a:rPr lang="en-US" altLang="zh-CN" dirty="0" smtClean="0">
                <a:solidFill>
                  <a:srgbClr val="FF0000"/>
                </a:solidFill>
              </a:rPr>
              <a:t>(20’)</a:t>
            </a:r>
            <a:endParaRPr lang="en-AU" altLang="en-US" dirty="0" smtClean="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聚会主题</a:t>
            </a:r>
            <a:endParaRPr lang="en-AU" dirty="0"/>
          </a:p>
        </p:txBody>
      </p:sp>
      <p:sp>
        <p:nvSpPr>
          <p:cNvPr id="4" name="矩形 3"/>
          <p:cNvSpPr/>
          <p:nvPr/>
        </p:nvSpPr>
        <p:spPr>
          <a:xfrm>
            <a:off x="395536" y="1340768"/>
            <a:ext cx="4032448" cy="369332"/>
          </a:xfrm>
          <a:prstGeom prst="rect">
            <a:avLst/>
          </a:prstGeom>
        </p:spPr>
        <p:txBody>
          <a:bodyPr wrap="square">
            <a:spAutoFit/>
          </a:bodyPr>
          <a:lstStyle/>
          <a:p>
            <a:pPr lvl="0"/>
            <a:r>
              <a:rPr lang="en-AU" b="1" dirty="0" smtClean="0">
                <a:solidFill>
                  <a:srgbClr val="FF0000"/>
                </a:solidFill>
              </a:rPr>
              <a:t>ACEIA</a:t>
            </a:r>
            <a:r>
              <a:rPr lang="zh-CN" altLang="en-US" b="1" dirty="0" smtClean="0">
                <a:solidFill>
                  <a:srgbClr val="FF0000"/>
                </a:solidFill>
              </a:rPr>
              <a:t>的宗旨及发展方向</a:t>
            </a:r>
            <a:r>
              <a:rPr lang="en-AU" altLang="zh-CN" b="1" dirty="0" smtClean="0">
                <a:solidFill>
                  <a:srgbClr val="FF0000"/>
                </a:solidFill>
              </a:rPr>
              <a:t>,</a:t>
            </a:r>
            <a:r>
              <a:rPr lang="zh-CN" altLang="en-US" b="1" dirty="0" smtClean="0">
                <a:solidFill>
                  <a:srgbClr val="FF0000"/>
                </a:solidFill>
              </a:rPr>
              <a:t>活动板块</a:t>
            </a:r>
            <a:endParaRPr lang="en-US" altLang="zh-CN" b="1" dirty="0" smtClean="0">
              <a:solidFill>
                <a:srgbClr val="FF0000"/>
              </a:solidFill>
            </a:endParaRPr>
          </a:p>
        </p:txBody>
      </p:sp>
      <p:sp>
        <p:nvSpPr>
          <p:cNvPr id="6" name="矩形 5"/>
          <p:cNvSpPr/>
          <p:nvPr/>
        </p:nvSpPr>
        <p:spPr>
          <a:xfrm>
            <a:off x="323528" y="1988840"/>
            <a:ext cx="5616624" cy="2031325"/>
          </a:xfrm>
          <a:prstGeom prst="rect">
            <a:avLst/>
          </a:prstGeom>
        </p:spPr>
        <p:txBody>
          <a:bodyPr wrap="square">
            <a:spAutoFit/>
          </a:bodyPr>
          <a:lstStyle/>
          <a:p>
            <a:pPr lvl="0">
              <a:buFont typeface="Wingdings" pitchFamily="2" charset="2"/>
              <a:buChar char="q"/>
            </a:pPr>
            <a:r>
              <a:rPr lang="zh-CN" altLang="en-US" b="1" u="sng" dirty="0" smtClean="0">
                <a:solidFill>
                  <a:srgbClr val="00B0F0"/>
                </a:solidFill>
              </a:rPr>
              <a:t>本期技术话题</a:t>
            </a:r>
            <a:r>
              <a:rPr lang="en-AU" altLang="zh-CN" b="1" u="sng" dirty="0" smtClean="0">
                <a:solidFill>
                  <a:srgbClr val="00B0F0"/>
                </a:solidFill>
              </a:rPr>
              <a:t>1</a:t>
            </a:r>
            <a:r>
              <a:rPr lang="zh-CN" altLang="en-US" b="1" u="sng" dirty="0" smtClean="0">
                <a:solidFill>
                  <a:srgbClr val="00B0F0"/>
                </a:solidFill>
              </a:rPr>
              <a:t>： </a:t>
            </a:r>
            <a:r>
              <a:rPr lang="en-US" altLang="zh-CN" b="1" u="sng" dirty="0" err="1" smtClean="0">
                <a:solidFill>
                  <a:srgbClr val="00B0F0"/>
                </a:solidFill>
              </a:rPr>
              <a:t>DevOps</a:t>
            </a:r>
            <a:r>
              <a:rPr lang="en-US" altLang="zh-CN" b="1" u="sng" dirty="0" smtClean="0">
                <a:solidFill>
                  <a:srgbClr val="00B0F0"/>
                </a:solidFill>
              </a:rPr>
              <a:t>  (Jack Tan)</a:t>
            </a:r>
          </a:p>
          <a:p>
            <a:pPr lvl="0">
              <a:buFont typeface="Wingdings" pitchFamily="2" charset="2"/>
              <a:buChar char="q"/>
            </a:pPr>
            <a:endParaRPr lang="en-US" altLang="zh-CN" b="1" u="sng" dirty="0" smtClean="0">
              <a:solidFill>
                <a:srgbClr val="00B0F0"/>
              </a:solidFill>
            </a:endParaRPr>
          </a:p>
          <a:p>
            <a:pPr lvl="0">
              <a:buFont typeface="Wingdings" pitchFamily="2" charset="2"/>
              <a:buChar char="q"/>
            </a:pPr>
            <a:endParaRPr lang="en-US" altLang="zh-CN" b="1" u="sng" dirty="0" smtClean="0">
              <a:solidFill>
                <a:srgbClr val="00B0F0"/>
              </a:solidFill>
            </a:endParaRPr>
          </a:p>
          <a:p>
            <a:pPr lvl="0">
              <a:buFont typeface="Wingdings" pitchFamily="2" charset="2"/>
              <a:buChar char="q"/>
            </a:pPr>
            <a:r>
              <a:rPr lang="zh-CN" altLang="en-US" b="1" u="sng" dirty="0" smtClean="0">
                <a:solidFill>
                  <a:srgbClr val="00B0F0"/>
                </a:solidFill>
              </a:rPr>
              <a:t>本次技术话题</a:t>
            </a:r>
            <a:r>
              <a:rPr lang="en-AU" altLang="zh-CN" b="1" u="sng" dirty="0" smtClean="0">
                <a:solidFill>
                  <a:srgbClr val="00B0F0"/>
                </a:solidFill>
              </a:rPr>
              <a:t>2</a:t>
            </a:r>
            <a:r>
              <a:rPr lang="zh-CN" altLang="en-US" b="1" u="sng" dirty="0" smtClean="0">
                <a:solidFill>
                  <a:srgbClr val="00B0F0"/>
                </a:solidFill>
              </a:rPr>
              <a:t>：</a:t>
            </a:r>
            <a:r>
              <a:rPr lang="en-US" altLang="zh-CN" b="1" u="sng" dirty="0" smtClean="0">
                <a:solidFill>
                  <a:srgbClr val="00B0F0"/>
                </a:solidFill>
              </a:rPr>
              <a:t> Internet of Things  (Jeff Chen)</a:t>
            </a:r>
          </a:p>
          <a:p>
            <a:pPr lvl="0">
              <a:buFont typeface="Wingdings" pitchFamily="2" charset="2"/>
              <a:buChar char="q"/>
            </a:pPr>
            <a:endParaRPr lang="en-US" altLang="zh-CN" b="1" u="sng" dirty="0" smtClean="0">
              <a:solidFill>
                <a:srgbClr val="00B0F0"/>
              </a:solidFill>
            </a:endParaRPr>
          </a:p>
          <a:p>
            <a:pPr lvl="0">
              <a:buFont typeface="Wingdings" pitchFamily="2" charset="2"/>
              <a:buChar char="q"/>
            </a:pPr>
            <a:endParaRPr lang="en-US" altLang="zh-CN" b="1" u="sng" dirty="0" smtClean="0">
              <a:solidFill>
                <a:srgbClr val="00B0F0"/>
              </a:solidFill>
            </a:endParaRPr>
          </a:p>
          <a:p>
            <a:pPr lvl="0">
              <a:buFont typeface="Wingdings" pitchFamily="2" charset="2"/>
              <a:buChar char="q"/>
            </a:pPr>
            <a:r>
              <a:rPr lang="zh-CN" altLang="en-US" b="1" u="sng" dirty="0" smtClean="0">
                <a:solidFill>
                  <a:srgbClr val="00B0F0"/>
                </a:solidFill>
              </a:rPr>
              <a:t>本次技术话题</a:t>
            </a:r>
            <a:r>
              <a:rPr lang="en-AU" altLang="zh-CN" b="1" u="sng" dirty="0" smtClean="0">
                <a:solidFill>
                  <a:srgbClr val="00B0F0"/>
                </a:solidFill>
              </a:rPr>
              <a:t>3:  </a:t>
            </a:r>
            <a:r>
              <a:rPr lang="en-US" altLang="zh-CN" b="1" u="sng" dirty="0" smtClean="0">
                <a:solidFill>
                  <a:srgbClr val="00B0F0"/>
                </a:solidFill>
              </a:rPr>
              <a:t>Java 8 and beyond  (Eric Li)</a:t>
            </a:r>
          </a:p>
        </p:txBody>
      </p:sp>
      <p:sp>
        <p:nvSpPr>
          <p:cNvPr id="7" name="矩形 6"/>
          <p:cNvSpPr/>
          <p:nvPr/>
        </p:nvSpPr>
        <p:spPr>
          <a:xfrm>
            <a:off x="323528" y="2420888"/>
            <a:ext cx="7848872" cy="2308324"/>
          </a:xfrm>
          <a:prstGeom prst="rect">
            <a:avLst/>
          </a:prstGeom>
        </p:spPr>
        <p:txBody>
          <a:bodyPr wrap="square">
            <a:spAutoFit/>
          </a:bodyPr>
          <a:lstStyle/>
          <a:p>
            <a:pPr lvl="0">
              <a:buFont typeface="Wingdings" pitchFamily="2" charset="2"/>
              <a:buChar char="q"/>
            </a:pPr>
            <a:r>
              <a:rPr lang="zh-CN" altLang="en-US" b="1" dirty="0" smtClean="0">
                <a:solidFill>
                  <a:schemeClr val="accent6">
                    <a:lumMod val="75000"/>
                  </a:schemeClr>
                </a:solidFill>
                <a:latin typeface="Calibri" pitchFamily="34" charset="0"/>
              </a:rPr>
              <a:t>求职技巧探讨 </a:t>
            </a:r>
            <a:r>
              <a:rPr lang="en-AU" altLang="zh-CN" b="1" dirty="0" smtClean="0">
                <a:solidFill>
                  <a:schemeClr val="accent6">
                    <a:lumMod val="75000"/>
                  </a:schemeClr>
                </a:solidFill>
              </a:rPr>
              <a:t> (Ling Yi)</a:t>
            </a:r>
          </a:p>
          <a:p>
            <a:pPr lvl="0">
              <a:buFont typeface="Wingdings" pitchFamily="2" charset="2"/>
              <a:buChar char="q"/>
            </a:pPr>
            <a:endParaRPr lang="en-US" altLang="zh-CN" b="1" dirty="0" smtClean="0">
              <a:solidFill>
                <a:schemeClr val="accent6">
                  <a:lumMod val="75000"/>
                </a:schemeClr>
              </a:solidFill>
            </a:endParaRPr>
          </a:p>
          <a:p>
            <a:pPr lvl="0">
              <a:buFont typeface="Wingdings" pitchFamily="2" charset="2"/>
              <a:buChar char="q"/>
            </a:pPr>
            <a:endParaRPr lang="en-AU" altLang="zh-CN" b="1" dirty="0" smtClean="0">
              <a:solidFill>
                <a:schemeClr val="accent6">
                  <a:lumMod val="75000"/>
                </a:schemeClr>
              </a:solidFill>
            </a:endParaRPr>
          </a:p>
          <a:p>
            <a:pPr lvl="0">
              <a:buFont typeface="Wingdings" pitchFamily="2" charset="2"/>
              <a:buChar char="q"/>
            </a:pPr>
            <a:r>
              <a:rPr lang="zh-CN" altLang="en-US" b="1" dirty="0" smtClean="0">
                <a:solidFill>
                  <a:schemeClr val="accent6">
                    <a:lumMod val="75000"/>
                  </a:schemeClr>
                </a:solidFill>
              </a:rPr>
              <a:t>相关职位推荐及分析 </a:t>
            </a:r>
            <a:r>
              <a:rPr lang="en-US" altLang="zh-CN" b="1" dirty="0" smtClean="0">
                <a:solidFill>
                  <a:schemeClr val="accent6">
                    <a:lumMod val="75000"/>
                  </a:schemeClr>
                </a:solidFill>
              </a:rPr>
              <a:t>(M2, Optus, etc)</a:t>
            </a:r>
            <a:r>
              <a:rPr lang="en-AU" altLang="zh-CN" b="1" dirty="0" smtClean="0">
                <a:solidFill>
                  <a:schemeClr val="accent6">
                    <a:lumMod val="75000"/>
                  </a:schemeClr>
                </a:solidFill>
              </a:rPr>
              <a:t> (LNG/Andrew/Raymond)</a:t>
            </a:r>
          </a:p>
          <a:p>
            <a:pPr lvl="0">
              <a:buFont typeface="Wingdings" pitchFamily="2" charset="2"/>
              <a:buChar char="q"/>
            </a:pPr>
            <a:endParaRPr lang="en-US" altLang="zh-CN" b="1" dirty="0" smtClean="0">
              <a:solidFill>
                <a:schemeClr val="accent6">
                  <a:lumMod val="75000"/>
                </a:schemeClr>
              </a:solidFill>
            </a:endParaRPr>
          </a:p>
          <a:p>
            <a:pPr lvl="0">
              <a:buFont typeface="Wingdings" pitchFamily="2" charset="2"/>
              <a:buChar char="q"/>
            </a:pPr>
            <a:endParaRPr lang="en-AU" altLang="zh-CN" b="1" dirty="0" smtClean="0">
              <a:solidFill>
                <a:schemeClr val="accent6">
                  <a:lumMod val="75000"/>
                </a:schemeClr>
              </a:solidFill>
            </a:endParaRPr>
          </a:p>
          <a:p>
            <a:pPr lvl="0">
              <a:buFont typeface="Wingdings" pitchFamily="2" charset="2"/>
              <a:buChar char="q"/>
            </a:pPr>
            <a:r>
              <a:rPr lang="en-AU" altLang="en-US" b="1" dirty="0" smtClean="0">
                <a:solidFill>
                  <a:schemeClr val="accent6">
                    <a:lumMod val="75000"/>
                  </a:schemeClr>
                </a:solidFill>
                <a:latin typeface="Calibri" pitchFamily="34" charset="0"/>
              </a:rPr>
              <a:t>ACEIA</a:t>
            </a:r>
            <a:r>
              <a:rPr lang="zh-CN" altLang="en-US" b="1" dirty="0" smtClean="0">
                <a:solidFill>
                  <a:schemeClr val="accent6">
                    <a:lumMod val="75000"/>
                  </a:schemeClr>
                </a:solidFill>
                <a:latin typeface="Calibri" pitchFamily="34" charset="0"/>
              </a:rPr>
              <a:t>核心团队搭建意向：介绍工信群组建核心团队的想法及计划，人才吸引及技能要求 </a:t>
            </a:r>
            <a:r>
              <a:rPr lang="en-AU" altLang="zh-CN" b="1" dirty="0" smtClean="0">
                <a:solidFill>
                  <a:schemeClr val="accent6">
                    <a:lumMod val="75000"/>
                  </a:schemeClr>
                </a:solidFill>
                <a:latin typeface="Calibri" pitchFamily="34" charset="0"/>
              </a:rPr>
              <a:t>(LING YI)</a:t>
            </a:r>
            <a:endParaRPr lang="en-US" altLang="zh-CN" b="1" dirty="0" smtClean="0">
              <a:solidFill>
                <a:schemeClr val="accent6">
                  <a:lumMod val="75000"/>
                </a:schemeClr>
              </a:solidFill>
              <a:latin typeface="Calibri" pitchFamily="34" charset="0"/>
            </a:endParaRPr>
          </a:p>
        </p:txBody>
      </p:sp>
      <p:sp>
        <p:nvSpPr>
          <p:cNvPr id="8" name="矩形 7"/>
          <p:cNvSpPr/>
          <p:nvPr/>
        </p:nvSpPr>
        <p:spPr>
          <a:xfrm>
            <a:off x="323528" y="4941168"/>
            <a:ext cx="7848872" cy="646331"/>
          </a:xfrm>
          <a:prstGeom prst="rect">
            <a:avLst/>
          </a:prstGeom>
        </p:spPr>
        <p:txBody>
          <a:bodyPr wrap="square">
            <a:spAutoFit/>
          </a:bodyPr>
          <a:lstStyle/>
          <a:p>
            <a:pPr lvl="0">
              <a:buFont typeface="Wingdings" pitchFamily="2" charset="2"/>
              <a:buChar char="q"/>
            </a:pPr>
            <a:r>
              <a:rPr lang="zh-CN" altLang="en-US" b="1" dirty="0" smtClean="0">
                <a:solidFill>
                  <a:srgbClr val="7030A0"/>
                </a:solidFill>
              </a:rPr>
              <a:t>介绍</a:t>
            </a:r>
            <a:r>
              <a:rPr lang="en-AU" b="1" dirty="0" smtClean="0">
                <a:solidFill>
                  <a:srgbClr val="7030A0"/>
                </a:solidFill>
              </a:rPr>
              <a:t>ACEIA</a:t>
            </a:r>
            <a:r>
              <a:rPr lang="zh-CN" altLang="en-US" b="1" dirty="0" smtClean="0">
                <a:solidFill>
                  <a:srgbClr val="7030A0"/>
                </a:solidFill>
              </a:rPr>
              <a:t>和</a:t>
            </a:r>
            <a:r>
              <a:rPr lang="en-AU" b="1" dirty="0" smtClean="0">
                <a:solidFill>
                  <a:srgbClr val="7030A0"/>
                </a:solidFill>
              </a:rPr>
              <a:t>K-Evolution </a:t>
            </a:r>
            <a:r>
              <a:rPr lang="zh-CN" altLang="en-US" b="1" dirty="0" smtClean="0">
                <a:solidFill>
                  <a:srgbClr val="7030A0"/>
                </a:solidFill>
              </a:rPr>
              <a:t>长期合作的计划</a:t>
            </a:r>
            <a:r>
              <a:rPr lang="en-AU" b="1" dirty="0" smtClean="0">
                <a:solidFill>
                  <a:srgbClr val="7030A0"/>
                </a:solidFill>
              </a:rPr>
              <a:t>: </a:t>
            </a:r>
            <a:r>
              <a:rPr lang="zh-CN" altLang="en-US" b="1" dirty="0" smtClean="0">
                <a:solidFill>
                  <a:srgbClr val="7030A0"/>
                </a:solidFill>
              </a:rPr>
              <a:t>介绍</a:t>
            </a:r>
            <a:r>
              <a:rPr lang="en-AU" b="1" dirty="0" smtClean="0">
                <a:solidFill>
                  <a:srgbClr val="7030A0"/>
                </a:solidFill>
              </a:rPr>
              <a:t>K-Evolution, </a:t>
            </a:r>
            <a:r>
              <a:rPr lang="zh-CN" altLang="en-US" b="1" dirty="0" smtClean="0">
                <a:solidFill>
                  <a:srgbClr val="7030A0"/>
                </a:solidFill>
              </a:rPr>
              <a:t>双方优势及互补分析，近期社会活动 </a:t>
            </a:r>
            <a:r>
              <a:rPr lang="en-AU" altLang="zh-CN" b="1" dirty="0" smtClean="0">
                <a:solidFill>
                  <a:srgbClr val="7030A0"/>
                </a:solidFill>
              </a:rPr>
              <a:t>(Ken from E-Evolution)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down)">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wipe(down)">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down)">
                                      <p:cBhvr>
                                        <p:cTn id="27" dur="500"/>
                                        <p:tgtEl>
                                          <p:spTgt spid="7">
                                            <p:txEl>
                                              <p:pRg st="0" end="0"/>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wipe(down)">
                                      <p:cBhvr>
                                        <p:cTn id="30" dur="500"/>
                                        <p:tgtEl>
                                          <p:spTgt spid="7">
                                            <p:txEl>
                                              <p:pRg st="3" end="3"/>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wipe(down)">
                                      <p:cBhvr>
                                        <p:cTn id="33" dur="500"/>
                                        <p:tgtEl>
                                          <p:spTgt spid="7">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 calcmode="lin" valueType="num">
                                      <p:cBhvr additive="base">
                                        <p:cTn id="3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7" grpId="0" build="allAtOnce"/>
      <p:bldP spid="8"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AU" dirty="0" smtClean="0"/>
              <a:t>ACEIA</a:t>
            </a:r>
            <a:r>
              <a:rPr lang="zh-CN" altLang="en-US" dirty="0" smtClean="0"/>
              <a:t>的宗旨及发展方向</a:t>
            </a:r>
            <a:endParaRPr lang="en-AU" dirty="0"/>
          </a:p>
        </p:txBody>
      </p:sp>
      <p:sp>
        <p:nvSpPr>
          <p:cNvPr id="3" name="内容占位符 2"/>
          <p:cNvSpPr>
            <a:spLocks noGrp="1"/>
          </p:cNvSpPr>
          <p:nvPr>
            <p:ph idx="1"/>
          </p:nvPr>
        </p:nvSpPr>
        <p:spPr>
          <a:xfrm>
            <a:off x="457200" y="1600200"/>
            <a:ext cx="8229600" cy="5069160"/>
          </a:xfrm>
        </p:spPr>
        <p:txBody>
          <a:bodyPr>
            <a:normAutofit fontScale="77500" lnSpcReduction="20000"/>
          </a:bodyPr>
          <a:lstStyle/>
          <a:p>
            <a:pPr>
              <a:buNone/>
            </a:pPr>
            <a:r>
              <a:rPr lang="zh-CN" altLang="en-US" dirty="0" smtClean="0"/>
              <a:t>宗旨：为在澳洲以理工，</a:t>
            </a:r>
            <a:r>
              <a:rPr lang="en-US" altLang="zh-CN" dirty="0" smtClean="0"/>
              <a:t>IT</a:t>
            </a:r>
            <a:r>
              <a:rPr lang="zh-CN" altLang="en-US" dirty="0" smtClean="0"/>
              <a:t>为背景的华人提供一个     </a:t>
            </a:r>
            <a:endParaRPr lang="en-US" altLang="zh-CN" dirty="0" smtClean="0"/>
          </a:p>
          <a:p>
            <a:pPr>
              <a:buNone/>
            </a:pPr>
            <a:r>
              <a:rPr lang="en-US" altLang="zh-CN" dirty="0" smtClean="0"/>
              <a:t>              </a:t>
            </a:r>
            <a:r>
              <a:rPr lang="zh-CN" altLang="en-US" dirty="0" smtClean="0"/>
              <a:t>信息交流，资源共享，人脉拓展的平台</a:t>
            </a:r>
            <a:br>
              <a:rPr lang="zh-CN" altLang="en-US" dirty="0" smtClean="0"/>
            </a:br>
            <a:endParaRPr lang="en-AU" altLang="zh-CN" dirty="0" smtClean="0"/>
          </a:p>
          <a:p>
            <a:pPr>
              <a:buNone/>
            </a:pPr>
            <a:r>
              <a:rPr lang="en-US" altLang="zh-CN" dirty="0" smtClean="0"/>
              <a:t>                         </a:t>
            </a:r>
          </a:p>
          <a:p>
            <a:pPr>
              <a:buNone/>
            </a:pPr>
            <a:endParaRPr lang="en-AU" altLang="zh-CN" dirty="0" smtClean="0"/>
          </a:p>
          <a:p>
            <a:pPr>
              <a:buNone/>
            </a:pPr>
            <a:endParaRPr lang="en-AU" altLang="zh-CN" dirty="0" smtClean="0"/>
          </a:p>
          <a:p>
            <a:pPr>
              <a:buNone/>
            </a:pPr>
            <a:r>
              <a:rPr lang="zh-CN" altLang="en-US" dirty="0" smtClean="0"/>
              <a:t>发展方向</a:t>
            </a:r>
            <a:r>
              <a:rPr lang="en-US" altLang="zh-CN" dirty="0" smtClean="0"/>
              <a:t>: </a:t>
            </a:r>
          </a:p>
          <a:p>
            <a:pPr>
              <a:buNone/>
            </a:pPr>
            <a:r>
              <a:rPr lang="zh-CN" altLang="en-US" dirty="0" smtClean="0"/>
              <a:t>             </a:t>
            </a:r>
            <a:r>
              <a:rPr lang="en-US" altLang="zh-CN" dirty="0" smtClean="0"/>
              <a:t>1. </a:t>
            </a:r>
            <a:r>
              <a:rPr lang="zh-CN" altLang="en-US" dirty="0" smtClean="0"/>
              <a:t>为有相同技术背景刚来澳洲或正在求职的 </a:t>
            </a:r>
            <a:endParaRPr lang="en-US" altLang="zh-CN" dirty="0" smtClean="0"/>
          </a:p>
          <a:p>
            <a:pPr>
              <a:buNone/>
            </a:pPr>
            <a:r>
              <a:rPr lang="en-US" altLang="zh-CN" dirty="0" smtClean="0"/>
              <a:t>              </a:t>
            </a:r>
            <a:r>
              <a:rPr lang="zh-CN" altLang="en-US" dirty="0" smtClean="0"/>
              <a:t>朋友提供就业咨询和行业讯息，为毕业生 </a:t>
            </a:r>
            <a:endParaRPr lang="en-US" altLang="zh-CN" dirty="0" smtClean="0"/>
          </a:p>
          <a:p>
            <a:pPr>
              <a:buNone/>
            </a:pPr>
            <a:r>
              <a:rPr lang="en-US" altLang="zh-CN" dirty="0" smtClean="0"/>
              <a:t>              </a:t>
            </a:r>
            <a:r>
              <a:rPr lang="zh-CN" altLang="en-US" dirty="0" smtClean="0"/>
              <a:t>提供就业指导，为广大群成员分享多个</a:t>
            </a:r>
            <a:endParaRPr lang="en-US" altLang="zh-CN" dirty="0" smtClean="0"/>
          </a:p>
          <a:p>
            <a:pPr>
              <a:buNone/>
            </a:pPr>
            <a:r>
              <a:rPr lang="en-US" altLang="zh-CN" dirty="0" smtClean="0"/>
              <a:t>              </a:t>
            </a:r>
            <a:r>
              <a:rPr lang="zh-CN" altLang="en-US" dirty="0" smtClean="0"/>
              <a:t>领域的信息和知识</a:t>
            </a:r>
            <a:endParaRPr lang="en-US" altLang="zh-CN" dirty="0" smtClean="0"/>
          </a:p>
          <a:p>
            <a:pPr>
              <a:buNone/>
            </a:pPr>
            <a:r>
              <a:rPr lang="zh-CN" altLang="en-US" dirty="0" smtClean="0"/>
              <a:t>              </a:t>
            </a:r>
            <a:r>
              <a:rPr lang="en-US" altLang="zh-CN" dirty="0" smtClean="0"/>
              <a:t>2. </a:t>
            </a:r>
            <a:r>
              <a:rPr lang="zh-CN" altLang="en-US" dirty="0" smtClean="0"/>
              <a:t>寻求组织内成员间，本组织和其他组织间的 </a:t>
            </a:r>
            <a:endParaRPr lang="en-US" altLang="zh-CN" dirty="0" smtClean="0"/>
          </a:p>
          <a:p>
            <a:pPr>
              <a:buNone/>
            </a:pPr>
            <a:r>
              <a:rPr lang="en-US" altLang="zh-CN" dirty="0" smtClean="0"/>
              <a:t>              </a:t>
            </a:r>
            <a:r>
              <a:rPr lang="zh-CN" altLang="en-US" dirty="0" smtClean="0"/>
              <a:t>商业，项目发展合作的 机会，共赢互惠</a:t>
            </a:r>
            <a:endParaRPr lang="en-AU" dirty="0"/>
          </a:p>
        </p:txBody>
      </p:sp>
      <p:grpSp>
        <p:nvGrpSpPr>
          <p:cNvPr id="14" name="组合 13"/>
          <p:cNvGrpSpPr/>
          <p:nvPr/>
        </p:nvGrpSpPr>
        <p:grpSpPr>
          <a:xfrm>
            <a:off x="971600" y="2348880"/>
            <a:ext cx="7128792" cy="1296144"/>
            <a:chOff x="971600" y="2348880"/>
            <a:chExt cx="7128792" cy="1296144"/>
          </a:xfrm>
        </p:grpSpPr>
        <p:grpSp>
          <p:nvGrpSpPr>
            <p:cNvPr id="12" name="组合 11"/>
            <p:cNvGrpSpPr/>
            <p:nvPr/>
          </p:nvGrpSpPr>
          <p:grpSpPr>
            <a:xfrm>
              <a:off x="1835696" y="2348880"/>
              <a:ext cx="6264696" cy="1296144"/>
              <a:chOff x="1763688" y="2348880"/>
              <a:chExt cx="6264696" cy="1296144"/>
            </a:xfrm>
          </p:grpSpPr>
          <p:pic>
            <p:nvPicPr>
              <p:cNvPr id="22530" name="Picture 2" descr="http://i.stack.imgur.com/qOXqp.png"/>
              <p:cNvPicPr>
                <a:picLocks noChangeAspect="1" noChangeArrowheads="1"/>
              </p:cNvPicPr>
              <p:nvPr/>
            </p:nvPicPr>
            <p:blipFill>
              <a:blip r:embed="rId2" cstate="print"/>
              <a:srcRect/>
              <a:stretch>
                <a:fillRect/>
              </a:stretch>
            </p:blipFill>
            <p:spPr bwMode="auto">
              <a:xfrm>
                <a:off x="2771800" y="2564904"/>
                <a:ext cx="844353" cy="844353"/>
              </a:xfrm>
              <a:prstGeom prst="rect">
                <a:avLst/>
              </a:prstGeom>
              <a:noFill/>
            </p:spPr>
          </p:pic>
          <p:pic>
            <p:nvPicPr>
              <p:cNvPr id="22532" name="Picture 4" descr="http://www.charbase.com/images/glyph/10133"/>
              <p:cNvPicPr>
                <a:picLocks noChangeAspect="1" noChangeArrowheads="1"/>
              </p:cNvPicPr>
              <p:nvPr/>
            </p:nvPicPr>
            <p:blipFill>
              <a:blip r:embed="rId3" cstate="print"/>
              <a:srcRect l="13836" r="10068" b="23904"/>
              <a:stretch>
                <a:fillRect/>
              </a:stretch>
            </p:blipFill>
            <p:spPr bwMode="auto">
              <a:xfrm>
                <a:off x="3635896" y="2780928"/>
                <a:ext cx="576064" cy="576064"/>
              </a:xfrm>
              <a:prstGeom prst="rect">
                <a:avLst/>
              </a:prstGeom>
              <a:noFill/>
            </p:spPr>
          </p:pic>
          <p:pic>
            <p:nvPicPr>
              <p:cNvPr id="22534" name="Picture 6" descr="http://www.calldrdave.com/wp/wp-content/uploads/2013/12/world_wide_web.png"/>
              <p:cNvPicPr>
                <a:picLocks noChangeAspect="1" noChangeArrowheads="1"/>
              </p:cNvPicPr>
              <p:nvPr/>
            </p:nvPicPr>
            <p:blipFill>
              <a:blip r:embed="rId4" cstate="print"/>
              <a:srcRect/>
              <a:stretch>
                <a:fillRect/>
              </a:stretch>
            </p:blipFill>
            <p:spPr bwMode="auto">
              <a:xfrm>
                <a:off x="4283968" y="2348880"/>
                <a:ext cx="1499320" cy="980180"/>
              </a:xfrm>
              <a:prstGeom prst="rect">
                <a:avLst/>
              </a:prstGeom>
              <a:noFill/>
            </p:spPr>
          </p:pic>
          <p:pic>
            <p:nvPicPr>
              <p:cNvPr id="7" name="Picture 4" descr="http://www.charbase.com/images/glyph/10133"/>
              <p:cNvPicPr>
                <a:picLocks noChangeAspect="1" noChangeArrowheads="1"/>
              </p:cNvPicPr>
              <p:nvPr/>
            </p:nvPicPr>
            <p:blipFill>
              <a:blip r:embed="rId3" cstate="print"/>
              <a:srcRect l="13836" r="10068" b="23904"/>
              <a:stretch>
                <a:fillRect/>
              </a:stretch>
            </p:blipFill>
            <p:spPr bwMode="auto">
              <a:xfrm>
                <a:off x="5868144" y="2708920"/>
                <a:ext cx="576064" cy="576064"/>
              </a:xfrm>
              <a:prstGeom prst="rect">
                <a:avLst/>
              </a:prstGeom>
              <a:noFill/>
            </p:spPr>
          </p:pic>
          <p:pic>
            <p:nvPicPr>
              <p:cNvPr id="22538" name="Picture 10" descr="http://socialconstructionism.pbworks.com/f/connections.png"/>
              <p:cNvPicPr>
                <a:picLocks noChangeAspect="1" noChangeArrowheads="1"/>
              </p:cNvPicPr>
              <p:nvPr/>
            </p:nvPicPr>
            <p:blipFill>
              <a:blip r:embed="rId5" cstate="print"/>
              <a:srcRect/>
              <a:stretch>
                <a:fillRect/>
              </a:stretch>
            </p:blipFill>
            <p:spPr bwMode="auto">
              <a:xfrm>
                <a:off x="6444208" y="2492896"/>
                <a:ext cx="1584176" cy="1080120"/>
              </a:xfrm>
              <a:prstGeom prst="rect">
                <a:avLst/>
              </a:prstGeom>
              <a:noFill/>
            </p:spPr>
          </p:pic>
          <p:pic>
            <p:nvPicPr>
              <p:cNvPr id="22540" name="Picture 12" descr="http://cdn.mysitemyway.com/etc-mysitemyway/icons/legacy-previews/icons/rounded-glossy-black-icons-alphanumeric/074079-rounded-glossy-black-icon-alphanumeric-equal-sign.png"/>
              <p:cNvPicPr>
                <a:picLocks noChangeAspect="1" noChangeArrowheads="1"/>
              </p:cNvPicPr>
              <p:nvPr/>
            </p:nvPicPr>
            <p:blipFill>
              <a:blip r:embed="rId6" cstate="print"/>
              <a:srcRect/>
              <a:stretch>
                <a:fillRect/>
              </a:stretch>
            </p:blipFill>
            <p:spPr bwMode="auto">
              <a:xfrm>
                <a:off x="1763688" y="2564904"/>
                <a:ext cx="1080120" cy="1080120"/>
              </a:xfrm>
              <a:prstGeom prst="rect">
                <a:avLst/>
              </a:prstGeom>
              <a:noFill/>
            </p:spPr>
          </p:pic>
        </p:grpSp>
        <p:pic>
          <p:nvPicPr>
            <p:cNvPr id="13" name="Picture 2" descr="C:\Users\Rendong\Documents\ACEIA-工信联盟\aceia_log.png"/>
            <p:cNvPicPr>
              <a:picLocks noChangeAspect="1" noChangeArrowheads="1"/>
            </p:cNvPicPr>
            <p:nvPr/>
          </p:nvPicPr>
          <p:blipFill>
            <a:blip r:embed="rId7" cstate="print"/>
            <a:srcRect/>
            <a:stretch>
              <a:fillRect/>
            </a:stretch>
          </p:blipFill>
          <p:spPr bwMode="auto">
            <a:xfrm>
              <a:off x="971600" y="2564904"/>
              <a:ext cx="1020793" cy="1025955"/>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活动板块</a:t>
            </a:r>
            <a:endParaRPr lang="en-AU" dirty="0"/>
          </a:p>
        </p:txBody>
      </p:sp>
      <p:sp>
        <p:nvSpPr>
          <p:cNvPr id="3" name="内容占位符 2"/>
          <p:cNvSpPr>
            <a:spLocks noGrp="1"/>
          </p:cNvSpPr>
          <p:nvPr>
            <p:ph idx="1"/>
          </p:nvPr>
        </p:nvSpPr>
        <p:spPr/>
        <p:txBody>
          <a:bodyPr>
            <a:normAutofit fontScale="92500" lnSpcReduction="10000"/>
          </a:bodyPr>
          <a:lstStyle/>
          <a:p>
            <a:pPr lvl="0"/>
            <a:r>
              <a:rPr lang="zh-CN" altLang="en-US" dirty="0" smtClean="0"/>
              <a:t>技术论坛</a:t>
            </a:r>
            <a:endParaRPr lang="en-AU" dirty="0" smtClean="0"/>
          </a:p>
          <a:p>
            <a:pPr lvl="1"/>
            <a:r>
              <a:rPr lang="zh-CN" altLang="en-US" dirty="0" smtClean="0"/>
              <a:t>邀请各领域资深技术人士分析行业发展趋势，和当前技术热点。</a:t>
            </a:r>
            <a:endParaRPr lang="en-AU" dirty="0" smtClean="0"/>
          </a:p>
          <a:p>
            <a:pPr lvl="0"/>
            <a:r>
              <a:rPr lang="zh-CN" altLang="en-US" dirty="0" smtClean="0"/>
              <a:t>项目研讨</a:t>
            </a:r>
            <a:endParaRPr lang="en-AU" dirty="0" smtClean="0"/>
          </a:p>
          <a:p>
            <a:pPr lvl="1"/>
            <a:r>
              <a:rPr lang="zh-CN" altLang="en-US" dirty="0" smtClean="0"/>
              <a:t>讨论内部孵化和外接项目的技术和市场可行性</a:t>
            </a:r>
            <a:endParaRPr lang="en-AU" dirty="0" smtClean="0"/>
          </a:p>
          <a:p>
            <a:pPr lvl="0"/>
            <a:r>
              <a:rPr lang="zh-CN" altLang="en-US" dirty="0" smtClean="0"/>
              <a:t>就业指导，职位信息交流</a:t>
            </a:r>
            <a:endParaRPr lang="en-AU" dirty="0" smtClean="0"/>
          </a:p>
          <a:p>
            <a:pPr lvl="1"/>
            <a:r>
              <a:rPr lang="zh-CN" altLang="en-US" dirty="0" smtClean="0"/>
              <a:t>不定期指导如何寻工，面试的技巧</a:t>
            </a:r>
            <a:endParaRPr lang="en-AU" dirty="0" smtClean="0"/>
          </a:p>
          <a:p>
            <a:pPr lvl="1"/>
            <a:r>
              <a:rPr lang="zh-CN" altLang="en-US" dirty="0" smtClean="0"/>
              <a:t>各个成员就业公司现有职位，讨论匹配性。大学生可以进行现场匹配阐述。</a:t>
            </a:r>
            <a:endParaRPr lang="en-AU" altLang="zh-CN" dirty="0" smtClean="0"/>
          </a:p>
          <a:p>
            <a:pPr lvl="1"/>
            <a:r>
              <a:rPr lang="en-AU" dirty="0" smtClean="0"/>
              <a:t>Mentoring Program</a:t>
            </a:r>
          </a:p>
          <a:p>
            <a:endParaRPr lang="en-AU"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2656"/>
            <a:ext cx="8229600" cy="2636912"/>
          </a:xfrm>
        </p:spPr>
        <p:txBody>
          <a:bodyPr>
            <a:normAutofit fontScale="90000"/>
          </a:bodyPr>
          <a:lstStyle/>
          <a:p>
            <a:r>
              <a:rPr lang="zh-CN" altLang="en-US" sz="4000" dirty="0" smtClean="0"/>
              <a:t>技术话题 </a:t>
            </a:r>
            <a:r>
              <a:rPr lang="en-US" altLang="zh-CN" sz="4000" dirty="0" smtClean="0"/>
              <a:t>1</a:t>
            </a:r>
            <a:br>
              <a:rPr lang="en-US" altLang="zh-CN" sz="4000" dirty="0" smtClean="0"/>
            </a:br>
            <a:r>
              <a:rPr lang="en-US" altLang="zh-CN" sz="4000" dirty="0" smtClean="0"/>
              <a:t> </a:t>
            </a:r>
            <a:r>
              <a:rPr lang="en-US" altLang="zh-CN" sz="4900" dirty="0" err="1" smtClean="0"/>
              <a:t>DevOps</a:t>
            </a:r>
            <a:r>
              <a:rPr lang="en-US" altLang="zh-CN" sz="4000" dirty="0" smtClean="0"/>
              <a:t> </a:t>
            </a:r>
            <a:br>
              <a:rPr lang="en-US" altLang="zh-CN" sz="4000" dirty="0" smtClean="0"/>
            </a:br>
            <a:r>
              <a:rPr lang="en-US" altLang="zh-CN" sz="4000" dirty="0" smtClean="0"/>
              <a:t>                                 </a:t>
            </a:r>
            <a:r>
              <a:rPr lang="en-US" altLang="zh-CN" sz="3200" b="1" dirty="0" smtClean="0"/>
              <a:t>– Jack Tan</a:t>
            </a:r>
            <a:r>
              <a:rPr lang="en-US" altLang="zh-CN" sz="3200" dirty="0" smtClean="0"/>
              <a:t/>
            </a:r>
            <a:br>
              <a:rPr lang="en-US" altLang="zh-CN" sz="3200" dirty="0" smtClean="0"/>
            </a:br>
            <a:r>
              <a:rPr lang="en-US" altLang="zh-CN" sz="3200" dirty="0" smtClean="0"/>
              <a:t>                                          </a:t>
            </a:r>
            <a:r>
              <a:rPr lang="en-US" altLang="zh-CN" sz="2200" dirty="0" smtClean="0"/>
              <a:t>CBA</a:t>
            </a:r>
            <a:r>
              <a:rPr lang="en-US" altLang="zh-CN" sz="3200" dirty="0" smtClean="0"/>
              <a:t> </a:t>
            </a:r>
            <a:r>
              <a:rPr lang="en-US" altLang="zh-CN" sz="2200" dirty="0" smtClean="0"/>
              <a:t>Cloud  </a:t>
            </a:r>
            <a:r>
              <a:rPr lang="en-US" altLang="zh-CN" sz="2200" dirty="0" err="1" smtClean="0"/>
              <a:t>DevOps</a:t>
            </a:r>
            <a:r>
              <a:rPr lang="en-US" altLang="zh-CN" sz="2200" dirty="0" smtClean="0"/>
              <a:t> Engineer</a:t>
            </a:r>
            <a:br>
              <a:rPr lang="en-US" altLang="zh-CN" sz="2200" dirty="0" smtClean="0"/>
            </a:br>
            <a:r>
              <a:rPr lang="en-US" altLang="zh-CN" sz="2800" dirty="0" smtClean="0"/>
              <a:t>                                    </a:t>
            </a:r>
            <a:r>
              <a:rPr lang="en-US" altLang="zh-CN" sz="2200" dirty="0" smtClean="0"/>
              <a:t>ACEIA Co-founder </a:t>
            </a:r>
            <a:r>
              <a:rPr lang="en-US" altLang="zh-CN" sz="3200" dirty="0" smtClean="0"/>
              <a:t/>
            </a:r>
            <a:br>
              <a:rPr lang="en-US" altLang="zh-CN" sz="3200" dirty="0" smtClean="0"/>
            </a:br>
            <a:endParaRPr lang="en-AU" sz="4000" dirty="0"/>
          </a:p>
        </p:txBody>
      </p:sp>
      <p:pic>
        <p:nvPicPr>
          <p:cNvPr id="32770" name="Picture 2" descr="Jack Tan"/>
          <p:cNvPicPr>
            <a:picLocks noChangeAspect="1" noChangeArrowheads="1"/>
          </p:cNvPicPr>
          <p:nvPr/>
        </p:nvPicPr>
        <p:blipFill>
          <a:blip r:embed="rId2" cstate="print"/>
          <a:srcRect/>
          <a:stretch>
            <a:fillRect/>
          </a:stretch>
        </p:blipFill>
        <p:spPr bwMode="auto">
          <a:xfrm>
            <a:off x="5868144" y="3140968"/>
            <a:ext cx="2520280" cy="2520280"/>
          </a:xfrm>
          <a:prstGeom prst="rect">
            <a:avLst/>
          </a:prstGeom>
          <a:noFill/>
        </p:spPr>
      </p:pic>
      <p:sp>
        <p:nvSpPr>
          <p:cNvPr id="5" name="矩形 4"/>
          <p:cNvSpPr/>
          <p:nvPr/>
        </p:nvSpPr>
        <p:spPr>
          <a:xfrm>
            <a:off x="251520" y="1412776"/>
            <a:ext cx="5688632" cy="5078313"/>
          </a:xfrm>
          <a:prstGeom prst="rect">
            <a:avLst/>
          </a:prstGeom>
        </p:spPr>
        <p:txBody>
          <a:bodyPr wrap="square">
            <a:spAutoFit/>
          </a:bodyPr>
          <a:lstStyle/>
          <a:p>
            <a:pPr fontAlgn="ctr"/>
            <a:r>
              <a:rPr lang="en-AU" b="1" dirty="0" smtClean="0">
                <a:hlinkClick r:id="rId3" tooltip="Find others with this title"/>
              </a:rPr>
              <a:t>Cloud </a:t>
            </a:r>
            <a:r>
              <a:rPr lang="en-AU" b="1" dirty="0" err="1" smtClean="0">
                <a:hlinkClick r:id="rId3" tooltip="Find others with this title"/>
              </a:rPr>
              <a:t>Devops</a:t>
            </a:r>
            <a:r>
              <a:rPr lang="en-AU" b="1" dirty="0" smtClean="0">
                <a:hlinkClick r:id="rId3" tooltip="Find others with this title"/>
              </a:rPr>
              <a:t> Engineer</a:t>
            </a:r>
            <a:r>
              <a:rPr lang="en-AU" b="1" dirty="0" smtClean="0"/>
              <a:t>               </a:t>
            </a:r>
          </a:p>
          <a:p>
            <a:pPr fontAlgn="ctr"/>
            <a:r>
              <a:rPr lang="en-AU" dirty="0" smtClean="0">
                <a:hlinkClick r:id="rId4"/>
              </a:rPr>
              <a:t>Commonwealth Bank</a:t>
            </a:r>
            <a:endParaRPr lang="en-AU" dirty="0" smtClean="0"/>
          </a:p>
          <a:p>
            <a:r>
              <a:rPr lang="en-AU" dirty="0" smtClean="0"/>
              <a:t>August 2014 – Present (1 year)</a:t>
            </a:r>
          </a:p>
          <a:p>
            <a:pPr fontAlgn="ctr"/>
            <a:endParaRPr lang="en-AU" b="1" dirty="0" smtClean="0">
              <a:hlinkClick r:id="rId5" tooltip="Find others with this title"/>
            </a:endParaRPr>
          </a:p>
          <a:p>
            <a:pPr fontAlgn="ctr"/>
            <a:r>
              <a:rPr lang="en-AU" b="1" dirty="0" smtClean="0">
                <a:hlinkClick r:id="rId5" tooltip="Find others with this title"/>
              </a:rPr>
              <a:t>Senior </a:t>
            </a:r>
            <a:r>
              <a:rPr lang="en-AU" b="1" dirty="0" err="1" smtClean="0">
                <a:hlinkClick r:id="rId5" tooltip="Find others with this title"/>
              </a:rPr>
              <a:t>Devops</a:t>
            </a:r>
            <a:r>
              <a:rPr lang="en-AU" b="1" dirty="0" smtClean="0">
                <a:hlinkClick r:id="rId5" tooltip="Find others with this title"/>
              </a:rPr>
              <a:t> Engineer</a:t>
            </a:r>
            <a:endParaRPr lang="en-AU" b="1" dirty="0" smtClean="0"/>
          </a:p>
          <a:p>
            <a:pPr fontAlgn="ctr"/>
            <a:r>
              <a:rPr lang="en-AU" dirty="0" err="1" smtClean="0">
                <a:hlinkClick r:id="rId6"/>
              </a:rPr>
              <a:t>TrueLocal</a:t>
            </a:r>
            <a:endParaRPr lang="en-AU" dirty="0" smtClean="0"/>
          </a:p>
          <a:p>
            <a:r>
              <a:rPr lang="en-AU" dirty="0" smtClean="0"/>
              <a:t>August 2013 – August 2014 (1 year 1 month)</a:t>
            </a:r>
          </a:p>
          <a:p>
            <a:endParaRPr lang="en-AU" dirty="0" smtClean="0"/>
          </a:p>
          <a:p>
            <a:pPr fontAlgn="ctr"/>
            <a:r>
              <a:rPr lang="en-AU" b="1" dirty="0" smtClean="0">
                <a:hlinkClick r:id="rId7" tooltip="Find others with this title"/>
              </a:rPr>
              <a:t>Cloud </a:t>
            </a:r>
            <a:r>
              <a:rPr lang="en-AU" b="1" dirty="0" err="1" smtClean="0">
                <a:hlinkClick r:id="rId7" tooltip="Find others with this title"/>
              </a:rPr>
              <a:t>DevOps</a:t>
            </a:r>
            <a:r>
              <a:rPr lang="en-AU" b="1" dirty="0" smtClean="0">
                <a:hlinkClick r:id="rId7" tooltip="Find others with this title"/>
              </a:rPr>
              <a:t> Engineer</a:t>
            </a:r>
            <a:r>
              <a:rPr lang="en-AU" b="1" dirty="0" smtClean="0"/>
              <a:t>               </a:t>
            </a:r>
          </a:p>
          <a:p>
            <a:pPr fontAlgn="ctr"/>
            <a:r>
              <a:rPr lang="en-AU" dirty="0" err="1" smtClean="0">
                <a:hlinkClick r:id="rId8" tooltip="Find others who have worked at this company"/>
              </a:rPr>
              <a:t>PolarSeven</a:t>
            </a:r>
            <a:endParaRPr lang="en-AU" dirty="0" smtClean="0"/>
          </a:p>
          <a:p>
            <a:r>
              <a:rPr lang="en-AU" dirty="0" smtClean="0"/>
              <a:t>January 2013 – December 2013 (1 year)</a:t>
            </a:r>
          </a:p>
          <a:p>
            <a:endParaRPr lang="en-AU" dirty="0" smtClean="0"/>
          </a:p>
          <a:p>
            <a:pPr fontAlgn="ctr"/>
            <a:r>
              <a:rPr lang="en-AU" b="1" dirty="0" smtClean="0">
                <a:hlinkClick r:id="rId9" tooltip="Find others with this title"/>
              </a:rPr>
              <a:t>Senior System Administrator / </a:t>
            </a:r>
          </a:p>
          <a:p>
            <a:pPr fontAlgn="ctr"/>
            <a:r>
              <a:rPr lang="en-AU" b="1" dirty="0" smtClean="0">
                <a:hlinkClick r:id="rId9" tooltip="Find others with this title"/>
              </a:rPr>
              <a:t>Unix Operation Team Leader</a:t>
            </a:r>
            <a:r>
              <a:rPr lang="en-AU" b="1" dirty="0" smtClean="0"/>
              <a:t>                  </a:t>
            </a:r>
          </a:p>
          <a:p>
            <a:pPr fontAlgn="ctr"/>
            <a:r>
              <a:rPr lang="en-AU" dirty="0" smtClean="0">
                <a:hlinkClick r:id="rId10"/>
              </a:rPr>
              <a:t>News Corp Australia</a:t>
            </a:r>
            <a:endParaRPr lang="en-AU" dirty="0" smtClean="0"/>
          </a:p>
          <a:p>
            <a:r>
              <a:rPr lang="en-AU" dirty="0" smtClean="0"/>
              <a:t>July 2011 – August 2013 (2 years 2 months)</a:t>
            </a:r>
          </a:p>
          <a:p>
            <a:pPr fontAlgn="ctr"/>
            <a:endParaRPr lang="en-AU" dirty="0" smtClean="0"/>
          </a:p>
          <a:p>
            <a:r>
              <a:rPr lang="en-AU" dirty="0" smtClean="0"/>
              <a:t>(Partially from LinkedIn)</a:t>
            </a:r>
            <a:endParaRPr lang="en-AU"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600" y="0"/>
            <a:ext cx="7632848" cy="3888432"/>
          </a:xfrm>
        </p:spPr>
        <p:txBody>
          <a:bodyPr>
            <a:normAutofit fontScale="90000"/>
          </a:bodyPr>
          <a:lstStyle/>
          <a:p>
            <a:r>
              <a:rPr lang="en-AU" sz="3600" dirty="0" smtClean="0">
                <a:solidFill>
                  <a:schemeClr val="tx1"/>
                </a:solidFill>
                <a:latin typeface="Calibri" pitchFamily="34" charset="0"/>
              </a:rPr>
              <a:t>   </a:t>
            </a:r>
            <a:r>
              <a:rPr lang="en-AU" sz="4000" dirty="0" smtClean="0">
                <a:solidFill>
                  <a:schemeClr val="tx1"/>
                </a:solidFill>
                <a:latin typeface="Calibri" pitchFamily="34" charset="0"/>
              </a:rPr>
              <a:t>Job Hunting </a:t>
            </a:r>
            <a:r>
              <a:rPr lang="en-US" altLang="zh-CN" sz="4000" dirty="0" smtClean="0">
                <a:solidFill>
                  <a:schemeClr val="tx1"/>
                </a:solidFill>
                <a:latin typeface="Calibri" pitchFamily="34" charset="0"/>
              </a:rPr>
              <a:t>Techniques</a:t>
            </a:r>
            <a:r>
              <a:rPr lang="en-AU" altLang="zh-CN" sz="4000" dirty="0" smtClean="0">
                <a:solidFill>
                  <a:schemeClr val="tx1"/>
                </a:solidFill>
                <a:latin typeface="Calibri" pitchFamily="34" charset="0"/>
              </a:rPr>
              <a:t> </a:t>
            </a:r>
            <a:r>
              <a:rPr lang="en-AU" sz="4000" dirty="0" smtClean="0">
                <a:solidFill>
                  <a:schemeClr val="tx1"/>
                </a:solidFill>
                <a:latin typeface="Calibri" pitchFamily="34" charset="0"/>
              </a:rPr>
              <a:t>Discussion</a:t>
            </a:r>
            <a:r>
              <a:rPr lang="en-AU" dirty="0" smtClean="0">
                <a:solidFill>
                  <a:schemeClr val="tx1"/>
                </a:solidFill>
                <a:latin typeface="Calibri" pitchFamily="34" charset="0"/>
              </a:rPr>
              <a:t>	   </a:t>
            </a:r>
            <a:br>
              <a:rPr lang="en-AU" dirty="0" smtClean="0">
                <a:solidFill>
                  <a:schemeClr val="tx1"/>
                </a:solidFill>
                <a:latin typeface="Calibri" pitchFamily="34" charset="0"/>
              </a:rPr>
            </a:br>
            <a:r>
              <a:rPr lang="en-AU" dirty="0">
                <a:solidFill>
                  <a:schemeClr val="tx1"/>
                </a:solidFill>
                <a:latin typeface="Calibri" pitchFamily="34" charset="0"/>
              </a:rPr>
              <a:t>	</a:t>
            </a:r>
            <a:r>
              <a:rPr lang="en-AU" dirty="0" smtClean="0">
                <a:solidFill>
                  <a:schemeClr val="tx1"/>
                </a:solidFill>
                <a:latin typeface="Calibri" pitchFamily="34" charset="0"/>
              </a:rPr>
              <a:t>		        </a:t>
            </a:r>
            <a:r>
              <a:rPr lang="en-US" altLang="zh-CN" sz="3100" dirty="0" smtClean="0">
                <a:solidFill>
                  <a:schemeClr val="tx1"/>
                </a:solidFill>
                <a:latin typeface="Calibri" pitchFamily="34" charset="0"/>
              </a:rPr>
              <a:t>- </a:t>
            </a:r>
            <a:r>
              <a:rPr lang="zh-CN" altLang="en-US" sz="3100" dirty="0" smtClean="0">
                <a:solidFill>
                  <a:schemeClr val="tx1"/>
                </a:solidFill>
                <a:latin typeface="Calibri" pitchFamily="34" charset="0"/>
              </a:rPr>
              <a:t>求职技巧探讨</a:t>
            </a:r>
            <a:r>
              <a:rPr lang="en-AU" altLang="zh-CN" sz="3100" dirty="0" smtClean="0">
                <a:solidFill>
                  <a:schemeClr val="tx1"/>
                </a:solidFill>
                <a:latin typeface="Calibri" pitchFamily="34" charset="0"/>
              </a:rPr>
              <a:t/>
            </a:r>
            <a:br>
              <a:rPr lang="en-AU" altLang="zh-CN" sz="3100" dirty="0" smtClean="0">
                <a:solidFill>
                  <a:schemeClr val="tx1"/>
                </a:solidFill>
                <a:latin typeface="Calibri" pitchFamily="34" charset="0"/>
              </a:rPr>
            </a:br>
            <a:r>
              <a:rPr lang="en-AU" altLang="zh-CN" sz="3100" dirty="0" smtClean="0">
                <a:solidFill>
                  <a:schemeClr val="tx1"/>
                </a:solidFill>
                <a:latin typeface="Calibri" pitchFamily="34" charset="0"/>
              </a:rPr>
              <a:t>                                                          </a:t>
            </a:r>
            <a:r>
              <a:rPr lang="en-AU" altLang="zh-CN" sz="3100" dirty="0" smtClean="0">
                <a:latin typeface="Calibri" pitchFamily="34" charset="0"/>
              </a:rPr>
              <a:t>LING YI</a:t>
            </a:r>
            <a:br>
              <a:rPr lang="en-AU" altLang="zh-CN" sz="3100" dirty="0" smtClean="0">
                <a:latin typeface="Calibri" pitchFamily="34" charset="0"/>
              </a:rPr>
            </a:br>
            <a:r>
              <a:rPr lang="en-AU" altLang="zh-CN" sz="3100" dirty="0" smtClean="0">
                <a:latin typeface="Calibri" pitchFamily="34" charset="0"/>
              </a:rPr>
              <a:t>                                                           </a:t>
            </a:r>
            <a:r>
              <a:rPr lang="en-AU" altLang="zh-CN" sz="2400" dirty="0" smtClean="0">
                <a:latin typeface="Calibri" pitchFamily="34" charset="0"/>
              </a:rPr>
              <a:t>M2 IP Core Manager</a:t>
            </a:r>
            <a:br>
              <a:rPr lang="en-AU" altLang="zh-CN" sz="2400" dirty="0" smtClean="0">
                <a:latin typeface="Calibri" pitchFamily="34" charset="0"/>
              </a:rPr>
            </a:br>
            <a:r>
              <a:rPr lang="en-AU" altLang="zh-CN" sz="2400" dirty="0" smtClean="0">
                <a:latin typeface="Calibri" pitchFamily="34" charset="0"/>
              </a:rPr>
              <a:t>                                                                           South Fusion CEO</a:t>
            </a:r>
            <a:br>
              <a:rPr lang="en-AU" altLang="zh-CN" sz="2400" dirty="0" smtClean="0">
                <a:latin typeface="Calibri" pitchFamily="34" charset="0"/>
              </a:rPr>
            </a:br>
            <a:r>
              <a:rPr lang="en-AU" altLang="zh-CN" sz="2400" dirty="0" smtClean="0">
                <a:latin typeface="Calibri" pitchFamily="34" charset="0"/>
              </a:rPr>
              <a:t>                                                                           ACEIA Co-founder                                                                     </a:t>
            </a:r>
            <a:r>
              <a:rPr lang="en-AU" dirty="0">
                <a:solidFill>
                  <a:schemeClr val="tx1"/>
                </a:solidFill>
                <a:latin typeface="Calibri" pitchFamily="34" charset="0"/>
              </a:rPr>
              <a:t/>
            </a:r>
            <a:br>
              <a:rPr lang="en-AU" dirty="0">
                <a:solidFill>
                  <a:schemeClr val="tx1"/>
                </a:solidFill>
                <a:latin typeface="Calibri" pitchFamily="34" charset="0"/>
              </a:rPr>
            </a:br>
            <a:endParaRPr lang="en-AU" dirty="0">
              <a:solidFill>
                <a:schemeClr val="tx1"/>
              </a:solidFill>
              <a:latin typeface="Calibri" pitchFamily="34" charset="0"/>
            </a:endParaRPr>
          </a:p>
        </p:txBody>
      </p:sp>
      <p:sp>
        <p:nvSpPr>
          <p:cNvPr id="3" name="Subtitle 2"/>
          <p:cNvSpPr>
            <a:spLocks noGrp="1"/>
          </p:cNvSpPr>
          <p:nvPr>
            <p:ph type="subTitle" idx="1"/>
          </p:nvPr>
        </p:nvSpPr>
        <p:spPr>
          <a:xfrm>
            <a:off x="2843808" y="4581128"/>
            <a:ext cx="5814392" cy="1371600"/>
          </a:xfrm>
        </p:spPr>
        <p:txBody>
          <a:bodyPr>
            <a:normAutofit fontScale="62500" lnSpcReduction="20000"/>
          </a:bodyPr>
          <a:lstStyle/>
          <a:p>
            <a:endParaRPr lang="en-AU" dirty="0">
              <a:solidFill>
                <a:schemeClr val="tx1"/>
              </a:solidFill>
              <a:latin typeface="Calibri" pitchFamily="34" charset="0"/>
            </a:endParaRPr>
          </a:p>
          <a:p>
            <a:pPr algn="r"/>
            <a:r>
              <a:rPr lang="en-AU" sz="3300" dirty="0" smtClean="0">
                <a:solidFill>
                  <a:schemeClr val="tx1"/>
                </a:solidFill>
                <a:latin typeface="Calibri" pitchFamily="34" charset="0"/>
              </a:rPr>
              <a:t>July – 2015</a:t>
            </a:r>
          </a:p>
          <a:p>
            <a:pPr algn="r"/>
            <a:r>
              <a:rPr lang="zh-CN" altLang="en-US" sz="3300" dirty="0" smtClean="0">
                <a:solidFill>
                  <a:schemeClr val="tx1"/>
                </a:solidFill>
                <a:latin typeface="Calibri" pitchFamily="34" charset="0"/>
              </a:rPr>
              <a:t>澳洲华人工信联盟</a:t>
            </a:r>
            <a:r>
              <a:rPr lang="en-US" altLang="zh-CN" sz="3300" dirty="0" smtClean="0">
                <a:solidFill>
                  <a:schemeClr val="tx1"/>
                </a:solidFill>
                <a:latin typeface="Calibri" pitchFamily="34" charset="0"/>
              </a:rPr>
              <a:t>-  ACEIA </a:t>
            </a:r>
            <a:r>
              <a:rPr lang="zh-CN" altLang="en-US" sz="3300" dirty="0" smtClean="0">
                <a:solidFill>
                  <a:schemeClr val="tx1"/>
                </a:solidFill>
                <a:latin typeface="Calibri" pitchFamily="34" charset="0"/>
              </a:rPr>
              <a:t>合作伙伴</a:t>
            </a:r>
            <a:endParaRPr lang="en-AU" sz="3300" dirty="0" smtClean="0">
              <a:solidFill>
                <a:schemeClr val="tx1"/>
              </a:solidFill>
              <a:latin typeface="Calibri" pitchFamily="34" charset="0"/>
            </a:endParaRPr>
          </a:p>
          <a:p>
            <a:pPr algn="r"/>
            <a:r>
              <a:rPr lang="en-AU" sz="3300" dirty="0" err="1" smtClean="0">
                <a:solidFill>
                  <a:schemeClr val="tx1"/>
                </a:solidFill>
                <a:latin typeface="Calibri" pitchFamily="34" charset="0"/>
              </a:rPr>
              <a:t>southfusion</a:t>
            </a:r>
            <a:r>
              <a:rPr lang="en-US" sz="3300" dirty="0" smtClean="0">
                <a:solidFill>
                  <a:schemeClr val="tx1"/>
                </a:solidFill>
                <a:latin typeface="Calibri" pitchFamily="34" charset="0"/>
              </a:rPr>
              <a:t>.com.au  </a:t>
            </a:r>
            <a:r>
              <a:rPr lang="en-AU" sz="3300" dirty="0" smtClean="0">
                <a:solidFill>
                  <a:schemeClr val="tx1"/>
                </a:solidFill>
                <a:latin typeface="Calibri" pitchFamily="34" charset="0"/>
              </a:rPr>
              <a:t>– </a:t>
            </a:r>
            <a:r>
              <a:rPr lang="zh-CN" altLang="en-US" sz="3300" dirty="0" smtClean="0">
                <a:solidFill>
                  <a:schemeClr val="tx1"/>
                </a:solidFill>
                <a:latin typeface="Calibri" pitchFamily="34" charset="0"/>
              </a:rPr>
              <a:t>南方复兴</a:t>
            </a:r>
            <a:endParaRPr lang="en-AU" sz="2900" dirty="0">
              <a:solidFill>
                <a:schemeClr val="tx1"/>
              </a:solidFill>
              <a:latin typeface="Calibri" pitchFamily="34" charset="0"/>
            </a:endParaRPr>
          </a:p>
        </p:txBody>
      </p:sp>
      <p:sp>
        <p:nvSpPr>
          <p:cNvPr id="5" name="矩形 4"/>
          <p:cNvSpPr/>
          <p:nvPr/>
        </p:nvSpPr>
        <p:spPr>
          <a:xfrm>
            <a:off x="3995936" y="3933056"/>
            <a:ext cx="4248472" cy="769441"/>
          </a:xfrm>
          <a:prstGeom prst="rect">
            <a:avLst/>
          </a:prstGeom>
          <a:noFill/>
        </p:spPr>
        <p:txBody>
          <a:bodyPr wrap="square" lIns="91440" tIns="45720" rIns="91440" bIns="45720">
            <a:spAutoFit/>
          </a:bodyPr>
          <a:lstStyle/>
          <a:p>
            <a:pPr algn="ctr"/>
            <a:r>
              <a:rPr lang="en-AU" sz="4400" b="1" cap="none" spc="0" dirty="0" smtClean="0">
                <a:ln w="18000">
                  <a:solidFill>
                    <a:schemeClr val="accent2">
                      <a:satMod val="140000"/>
                    </a:schemeClr>
                  </a:solidFill>
                  <a:prstDash val="solid"/>
                  <a:miter lim="800000"/>
                </a:ln>
                <a:solidFill>
                  <a:schemeClr val="tx2">
                    <a:lumMod val="90000"/>
                    <a:lumOff val="10000"/>
                  </a:schemeClr>
                </a:solidFill>
                <a:effectLst>
                  <a:outerShdw blurRad="25500" dist="23000" dir="7020000" algn="tl">
                    <a:srgbClr val="000000">
                      <a:alpha val="50000"/>
                    </a:srgbClr>
                  </a:outerShdw>
                </a:effectLst>
                <a:latin typeface="Calibri" pitchFamily="34" charset="0"/>
              </a:rPr>
              <a:t>Way </a:t>
            </a:r>
            <a:r>
              <a:rPr lang="en-AU" sz="4400" b="1" dirty="0" smtClean="0">
                <a:ln w="18000">
                  <a:solidFill>
                    <a:schemeClr val="accent2">
                      <a:satMod val="140000"/>
                    </a:schemeClr>
                  </a:solidFill>
                  <a:prstDash val="solid"/>
                  <a:miter lim="800000"/>
                </a:ln>
                <a:solidFill>
                  <a:schemeClr val="tx2">
                    <a:lumMod val="90000"/>
                    <a:lumOff val="10000"/>
                  </a:schemeClr>
                </a:solidFill>
                <a:effectLst>
                  <a:outerShdw blurRad="25500" dist="23000" dir="7020000" algn="tl">
                    <a:srgbClr val="000000">
                      <a:alpha val="50000"/>
                    </a:srgbClr>
                  </a:outerShdw>
                </a:effectLst>
                <a:latin typeface="Calibri" pitchFamily="34" charset="0"/>
              </a:rPr>
              <a:t>T</a:t>
            </a:r>
            <a:r>
              <a:rPr lang="en-AU" sz="4400" b="1" cap="none" spc="0" dirty="0" smtClean="0">
                <a:ln w="18000">
                  <a:solidFill>
                    <a:schemeClr val="accent2">
                      <a:satMod val="140000"/>
                    </a:schemeClr>
                  </a:solidFill>
                  <a:prstDash val="solid"/>
                  <a:miter lim="800000"/>
                </a:ln>
                <a:solidFill>
                  <a:schemeClr val="tx2">
                    <a:lumMod val="90000"/>
                    <a:lumOff val="10000"/>
                  </a:schemeClr>
                </a:solidFill>
                <a:effectLst>
                  <a:outerShdw blurRad="25500" dist="23000" dir="7020000" algn="tl">
                    <a:srgbClr val="000000">
                      <a:alpha val="50000"/>
                    </a:srgbClr>
                  </a:outerShdw>
                </a:effectLst>
                <a:latin typeface="Calibri" pitchFamily="34" charset="0"/>
              </a:rPr>
              <a:t>o Success</a:t>
            </a:r>
            <a:endParaRPr lang="en-AU" sz="4400" b="1" cap="none" spc="0" dirty="0">
              <a:ln w="18000">
                <a:solidFill>
                  <a:schemeClr val="accent2">
                    <a:satMod val="140000"/>
                  </a:schemeClr>
                </a:solidFill>
                <a:prstDash val="solid"/>
                <a:miter lim="800000"/>
              </a:ln>
              <a:solidFill>
                <a:schemeClr val="tx2">
                  <a:lumMod val="90000"/>
                  <a:lumOff val="10000"/>
                </a:schemeClr>
              </a:solidFill>
              <a:effectLst>
                <a:outerShdw blurRad="25500" dist="23000" dir="7020000" algn="tl">
                  <a:srgbClr val="000000">
                    <a:alpha val="50000"/>
                  </a:srgbClr>
                </a:outerShdw>
              </a:effectLst>
            </a:endParaRPr>
          </a:p>
        </p:txBody>
      </p:sp>
      <p:pic>
        <p:nvPicPr>
          <p:cNvPr id="18434" name="Picture 2" descr="https://media.licdn.com/media/p/1/000/02a/29c/2e1f133.jpg"/>
          <p:cNvPicPr>
            <a:picLocks noChangeAspect="1" noChangeArrowheads="1"/>
          </p:cNvPicPr>
          <p:nvPr/>
        </p:nvPicPr>
        <p:blipFill>
          <a:blip r:embed="rId2" cstate="print"/>
          <a:srcRect/>
          <a:stretch>
            <a:fillRect/>
          </a:stretch>
        </p:blipFill>
        <p:spPr bwMode="auto">
          <a:xfrm>
            <a:off x="1187624" y="1052736"/>
            <a:ext cx="2664296" cy="2664296"/>
          </a:xfrm>
          <a:prstGeom prst="rect">
            <a:avLst/>
          </a:prstGeom>
          <a:noFill/>
        </p:spPr>
      </p:pic>
    </p:spTree>
    <p:extLst>
      <p:ext uri="{BB962C8B-B14F-4D97-AF65-F5344CB8AC3E}">
        <p14:creationId xmlns:p14="http://schemas.microsoft.com/office/powerpoint/2010/main" xmlns="" val="3585714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 y="404664"/>
            <a:ext cx="8229600" cy="852704"/>
          </a:xfrm>
        </p:spPr>
        <p:txBody>
          <a:bodyPr>
            <a:normAutofit/>
          </a:bodyPr>
          <a:lstStyle/>
          <a:p>
            <a:r>
              <a:rPr lang="zh-CN" altLang="en-US" sz="3200" b="1" dirty="0" smtClean="0">
                <a:solidFill>
                  <a:schemeClr val="tx1"/>
                </a:solidFill>
                <a:latin typeface="Calibri" pitchFamily="34" charset="0"/>
                <a:ea typeface="+mn-ea"/>
                <a:cs typeface="+mn-cs"/>
              </a:rPr>
              <a:t>求职中常遇到的问题</a:t>
            </a:r>
            <a:r>
              <a:rPr lang="zh-CN" altLang="en-US" sz="3200" b="1" dirty="0">
                <a:solidFill>
                  <a:schemeClr val="tx1"/>
                </a:solidFill>
                <a:latin typeface="Calibri" pitchFamily="34" charset="0"/>
                <a:ea typeface="+mn-ea"/>
                <a:cs typeface="+mn-cs"/>
              </a:rPr>
              <a:t>：</a:t>
            </a:r>
            <a:endParaRPr lang="en-AU" sz="3200" b="1" dirty="0">
              <a:solidFill>
                <a:schemeClr val="tx1"/>
              </a:solidFill>
              <a:latin typeface="Calibri" pitchFamily="34" charset="0"/>
              <a:ea typeface="+mn-ea"/>
              <a:cs typeface="+mn-cs"/>
            </a:endParaRPr>
          </a:p>
        </p:txBody>
      </p:sp>
      <p:sp>
        <p:nvSpPr>
          <p:cNvPr id="3" name="Content Placeholder 2"/>
          <p:cNvSpPr>
            <a:spLocks noGrp="1"/>
          </p:cNvSpPr>
          <p:nvPr>
            <p:ph idx="1"/>
          </p:nvPr>
        </p:nvSpPr>
        <p:spPr>
          <a:xfrm>
            <a:off x="395536" y="1628800"/>
            <a:ext cx="8229600" cy="4876800"/>
          </a:xfrm>
        </p:spPr>
        <p:txBody>
          <a:bodyPr>
            <a:normAutofit/>
          </a:bodyPr>
          <a:lstStyle/>
          <a:p>
            <a:pPr marL="457200" indent="-457200">
              <a:buClr>
                <a:schemeClr val="tx1"/>
              </a:buClr>
              <a:buAutoNum type="arabicPeriod"/>
            </a:pPr>
            <a:r>
              <a:rPr lang="zh-CN" altLang="en-US" dirty="0" smtClean="0">
                <a:latin typeface="Calibri" pitchFamily="34" charset="0"/>
              </a:rPr>
              <a:t>工作经验不足 </a:t>
            </a:r>
            <a:endParaRPr lang="en-US" altLang="zh-CN" dirty="0" smtClean="0">
              <a:latin typeface="Calibri" pitchFamily="34" charset="0"/>
            </a:endParaRPr>
          </a:p>
          <a:p>
            <a:pPr marL="457200" indent="-457200">
              <a:buClr>
                <a:schemeClr val="tx1"/>
              </a:buClr>
              <a:buAutoNum type="arabicPeriod"/>
            </a:pPr>
            <a:r>
              <a:rPr lang="zh-CN" altLang="en-US" dirty="0" smtClean="0">
                <a:latin typeface="Calibri" pitchFamily="34" charset="0"/>
              </a:rPr>
              <a:t>猎头不回应</a:t>
            </a:r>
            <a:endParaRPr lang="en-AU" altLang="zh-CN" dirty="0" smtClean="0">
              <a:latin typeface="Calibri" pitchFamily="34" charset="0"/>
            </a:endParaRPr>
          </a:p>
          <a:p>
            <a:pPr marL="457200" indent="-457200">
              <a:buClr>
                <a:schemeClr val="tx1"/>
              </a:buClr>
              <a:buAutoNum type="arabicPeriod"/>
            </a:pPr>
            <a:r>
              <a:rPr lang="zh-CN" altLang="en-US" dirty="0">
                <a:latin typeface="Calibri" pitchFamily="34" charset="0"/>
              </a:rPr>
              <a:t>缺少</a:t>
            </a:r>
            <a:r>
              <a:rPr lang="zh-CN" altLang="en-US" dirty="0" smtClean="0">
                <a:latin typeface="Calibri" pitchFamily="34" charset="0"/>
              </a:rPr>
              <a:t>说服力的履历</a:t>
            </a:r>
            <a:endParaRPr lang="en-US" altLang="zh-CN" dirty="0" smtClean="0">
              <a:latin typeface="Calibri" pitchFamily="34" charset="0"/>
            </a:endParaRPr>
          </a:p>
          <a:p>
            <a:pPr marL="457200" indent="-457200">
              <a:buClr>
                <a:schemeClr val="tx1"/>
              </a:buClr>
              <a:buAutoNum type="arabicPeriod"/>
            </a:pPr>
            <a:r>
              <a:rPr lang="zh-CN" altLang="en-US" dirty="0">
                <a:latin typeface="Calibri" pitchFamily="34" charset="0"/>
              </a:rPr>
              <a:t>面</a:t>
            </a:r>
            <a:r>
              <a:rPr lang="zh-CN" altLang="en-US" dirty="0" smtClean="0">
                <a:latin typeface="Calibri" pitchFamily="34" charset="0"/>
              </a:rPr>
              <a:t>试紧张</a:t>
            </a:r>
            <a:endParaRPr lang="en-US" altLang="zh-CN" dirty="0" smtClean="0">
              <a:latin typeface="Calibri" pitchFamily="34" charset="0"/>
            </a:endParaRPr>
          </a:p>
          <a:p>
            <a:pPr marL="457200" indent="-457200">
              <a:buClr>
                <a:schemeClr val="tx1"/>
              </a:buClr>
              <a:buAutoNum type="arabicPeriod"/>
            </a:pPr>
            <a:r>
              <a:rPr lang="zh-CN" altLang="en-US" dirty="0">
                <a:latin typeface="Calibri" pitchFamily="34" charset="0"/>
              </a:rPr>
              <a:t>英</a:t>
            </a:r>
            <a:r>
              <a:rPr lang="zh-CN" altLang="en-US" dirty="0" smtClean="0">
                <a:latin typeface="Calibri" pitchFamily="34" charset="0"/>
              </a:rPr>
              <a:t>语表达能力</a:t>
            </a:r>
            <a:endParaRPr lang="en-AU" altLang="zh-CN" dirty="0" smtClean="0">
              <a:latin typeface="Calibri" pitchFamily="34" charset="0"/>
            </a:endParaRPr>
          </a:p>
          <a:p>
            <a:pPr marL="457200" indent="-457200">
              <a:buClr>
                <a:schemeClr val="tx1"/>
              </a:buClr>
              <a:buAutoNum type="arabicPeriod"/>
            </a:pPr>
            <a:r>
              <a:rPr lang="zh-CN" altLang="en-US" dirty="0">
                <a:latin typeface="Calibri" pitchFamily="34" charset="0"/>
              </a:rPr>
              <a:t>面</a:t>
            </a:r>
            <a:r>
              <a:rPr lang="zh-CN" altLang="en-US" dirty="0" smtClean="0">
                <a:latin typeface="Calibri" pitchFamily="34" charset="0"/>
              </a:rPr>
              <a:t>试问题不知道如何回答</a:t>
            </a:r>
            <a:endParaRPr lang="en-US" altLang="zh-CN" dirty="0" smtClean="0">
              <a:latin typeface="Calibri" pitchFamily="34" charset="0"/>
            </a:endParaRPr>
          </a:p>
          <a:p>
            <a:pPr marL="457200" indent="-457200">
              <a:buClr>
                <a:schemeClr val="tx1"/>
              </a:buClr>
              <a:buAutoNum type="arabicPeriod"/>
            </a:pPr>
            <a:endParaRPr lang="en-US" altLang="zh-CN" dirty="0" smtClean="0">
              <a:latin typeface="Calibri" pitchFamily="34" charset="0"/>
            </a:endParaRPr>
          </a:p>
          <a:p>
            <a:pPr marL="457200" indent="-457200">
              <a:buClr>
                <a:schemeClr val="tx1"/>
              </a:buClr>
              <a:buAutoNum type="arabicPeriod"/>
            </a:pPr>
            <a:endParaRPr lang="en-AU" dirty="0" smtClean="0">
              <a:latin typeface="Calibri" pitchFamily="34" charset="0"/>
            </a:endParaRPr>
          </a:p>
        </p:txBody>
      </p:sp>
      <p:sp>
        <p:nvSpPr>
          <p:cNvPr id="4" name="Footer Placeholder 3"/>
          <p:cNvSpPr>
            <a:spLocks noGrp="1"/>
          </p:cNvSpPr>
          <p:nvPr>
            <p:ph type="ftr" sz="quarter" idx="11"/>
          </p:nvPr>
        </p:nvSpPr>
        <p:spPr>
          <a:xfrm>
            <a:off x="539552" y="6453336"/>
            <a:ext cx="7632848" cy="293752"/>
          </a:xfrm>
          <a:prstGeom prst="rect">
            <a:avLst/>
          </a:prstGeom>
        </p:spPr>
        <p:txBody>
          <a:bodyPr/>
          <a:lstStyle/>
          <a:p>
            <a:pPr algn="ctr"/>
            <a:r>
              <a:rPr lang="en-AU" sz="1000" dirty="0">
                <a:latin typeface="Calibri" pitchFamily="34" charset="0"/>
              </a:rPr>
              <a:t>Commercial in Confidence *  Copyright 2015                                                                                                                                          </a:t>
            </a:r>
            <a:r>
              <a:rPr lang="en-US" sz="1000" dirty="0" smtClean="0">
                <a:latin typeface="Calibri" pitchFamily="34" charset="0"/>
              </a:rPr>
              <a:t>southfusion.com.au</a:t>
            </a:r>
            <a:endParaRPr lang="en-AU" sz="1000" dirty="0">
              <a:latin typeface="Calibri" pitchFamily="34" charset="0"/>
            </a:endParaRPr>
          </a:p>
        </p:txBody>
      </p:sp>
      <p:sp>
        <p:nvSpPr>
          <p:cNvPr id="5" name="Slide Number Placeholder 4"/>
          <p:cNvSpPr>
            <a:spLocks noGrp="1"/>
          </p:cNvSpPr>
          <p:nvPr>
            <p:ph type="sldNum" sz="quarter" idx="12"/>
          </p:nvPr>
        </p:nvSpPr>
        <p:spPr>
          <a:xfrm>
            <a:off x="8129016" y="5734050"/>
            <a:ext cx="609600" cy="521208"/>
          </a:xfrm>
          <a:prstGeom prst="rect">
            <a:avLst/>
          </a:prstGeom>
        </p:spPr>
        <p:txBody>
          <a:bodyPr/>
          <a:lstStyle/>
          <a:p>
            <a:fld id="{0A42E219-090A-4784-B17E-147437B28BEC}" type="slidenum">
              <a:rPr lang="en-AU" smtClean="0">
                <a:latin typeface="Calibri" pitchFamily="34" charset="0"/>
              </a:rPr>
              <a:pPr/>
              <a:t>9</a:t>
            </a:fld>
            <a:endParaRPr lang="en-AU" dirty="0">
              <a:latin typeface="Calibri" pitchFamily="34" charset="0"/>
            </a:endParaRPr>
          </a:p>
        </p:txBody>
      </p:sp>
    </p:spTree>
    <p:extLst>
      <p:ext uri="{BB962C8B-B14F-4D97-AF65-F5344CB8AC3E}">
        <p14:creationId xmlns:p14="http://schemas.microsoft.com/office/powerpoint/2010/main" xmlns="" val="31448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Dragon</Template>
  <TotalTime>908</TotalTime>
  <Words>1127</Words>
  <Application>Microsoft Office PowerPoint</Application>
  <PresentationFormat>全屏显示(4:3)</PresentationFormat>
  <Paragraphs>246</Paragraphs>
  <Slides>23</Slides>
  <Notes>3</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龙腾四海</vt:lpstr>
      <vt:lpstr>澳洲华人工信联盟 第二次聚会</vt:lpstr>
      <vt:lpstr>上期回顾 BBQ+ networking, 24/05/15</vt:lpstr>
      <vt:lpstr>聚会流程</vt:lpstr>
      <vt:lpstr>聚会主题</vt:lpstr>
      <vt:lpstr>ACEIA的宗旨及发展方向</vt:lpstr>
      <vt:lpstr>活动板块</vt:lpstr>
      <vt:lpstr>技术话题 1  DevOps                                   – Jack Tan                                           CBA Cloud  DevOps Engineer                                     ACEIA Co-founder  </vt:lpstr>
      <vt:lpstr>   Job Hunting Techniques Discussion                - 求职技巧探讨                                                           LING YI                                                            M2 IP Core Manager                                                                            South Fusion CEO                                                                            ACEIA Co-founder                                                                      </vt:lpstr>
      <vt:lpstr>求职中常遇到的问题：</vt:lpstr>
      <vt:lpstr>Topics</vt:lpstr>
      <vt:lpstr>Upcoming Course</vt:lpstr>
      <vt:lpstr>技术话题 2  Internet of Things                                      - Jeff Chen </vt:lpstr>
      <vt:lpstr>相关职位推荐及分析</vt:lpstr>
      <vt:lpstr>相关职位推荐及分析</vt:lpstr>
      <vt:lpstr>相关职位推荐及分析</vt:lpstr>
      <vt:lpstr>技术话题 3  Java 8 &amp; beyond                                         - Eric Li                                               Cloud Infrastructure Architect                                                (News Corp Australia)</vt:lpstr>
      <vt:lpstr>ACEIA核心团队搭建意向</vt:lpstr>
      <vt:lpstr>ACEIA核心团队搭建意向</vt:lpstr>
      <vt:lpstr>幻灯片 19</vt:lpstr>
      <vt:lpstr>ACEIA 合作伙伴</vt:lpstr>
      <vt:lpstr>ACEIA和K-Evolution  长期合作计划</vt:lpstr>
      <vt:lpstr>ACGI EXPO  2015年澳大利亚华人学生招聘展</vt:lpstr>
      <vt:lpstr>Q&amp;A Networking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澳洲华人工信联盟 第二次聚会</dc:title>
  <dc:creator>Rendong Wang</dc:creator>
  <cp:lastModifiedBy>Rendong Wang</cp:lastModifiedBy>
  <cp:revision>118</cp:revision>
  <dcterms:created xsi:type="dcterms:W3CDTF">2015-07-19T10:24:30Z</dcterms:created>
  <dcterms:modified xsi:type="dcterms:W3CDTF">2015-07-28T12:34:42Z</dcterms:modified>
</cp:coreProperties>
</file>